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673" r:id="rId2"/>
    <p:sldId id="659" r:id="rId3"/>
    <p:sldId id="830" r:id="rId4"/>
    <p:sldId id="637" r:id="rId5"/>
    <p:sldId id="636" r:id="rId6"/>
    <p:sldId id="633" r:id="rId7"/>
    <p:sldId id="634" r:id="rId8"/>
    <p:sldId id="638" r:id="rId9"/>
    <p:sldId id="831" r:id="rId10"/>
    <p:sldId id="641" r:id="rId11"/>
    <p:sldId id="639" r:id="rId12"/>
    <p:sldId id="642" r:id="rId13"/>
    <p:sldId id="664" r:id="rId14"/>
    <p:sldId id="665" r:id="rId15"/>
    <p:sldId id="832" r:id="rId16"/>
    <p:sldId id="645" r:id="rId17"/>
    <p:sldId id="666" r:id="rId18"/>
    <p:sldId id="834" r:id="rId19"/>
    <p:sldId id="833" r:id="rId20"/>
    <p:sldId id="631" r:id="rId21"/>
    <p:sldId id="667" r:id="rId22"/>
    <p:sldId id="835" r:id="rId23"/>
    <p:sldId id="647" r:id="rId24"/>
    <p:sldId id="669" r:id="rId25"/>
    <p:sldId id="836" r:id="rId26"/>
    <p:sldId id="649" r:id="rId27"/>
    <p:sldId id="650" r:id="rId28"/>
    <p:sldId id="651" r:id="rId29"/>
    <p:sldId id="652" r:id="rId30"/>
    <p:sldId id="837" r:id="rId31"/>
    <p:sldId id="838" r:id="rId32"/>
    <p:sldId id="655" r:id="rId33"/>
    <p:sldId id="656" r:id="rId34"/>
    <p:sldId id="657" r:id="rId35"/>
    <p:sldId id="658" r:id="rId36"/>
    <p:sldId id="827" r:id="rId37"/>
    <p:sldId id="660" r:id="rId38"/>
    <p:sldId id="661" r:id="rId39"/>
    <p:sldId id="839" r:id="rId40"/>
    <p:sldId id="671" r:id="rId41"/>
    <p:sldId id="828" r:id="rId42"/>
    <p:sldId id="674" r:id="rId43"/>
    <p:sldId id="829" r:id="rId44"/>
    <p:sldId id="676" r:id="rId45"/>
    <p:sldId id="677" r:id="rId46"/>
    <p:sldId id="678" r:id="rId47"/>
    <p:sldId id="774" r:id="rId48"/>
  </p:sldIdLst>
  <p:sldSz cx="12192000" cy="6858000"/>
  <p:notesSz cx="6858000" cy="9144000"/>
  <p:embeddedFontLst>
    <p:embeddedFont>
      <p:font typeface="메이플스토리" panose="020B0600000101010101" charset="-127"/>
      <p:regular r:id="rId51"/>
      <p:bold r:id="rId52"/>
    </p:embeddedFont>
    <p:embeddedFont>
      <p:font typeface="G마켓 산스 TTF Bold" panose="02000000000000000000" pitchFamily="2" charset="-127"/>
      <p:bold r:id="rId53"/>
    </p:embeddedFont>
    <p:embeddedFont>
      <p:font typeface="G마켓 산스 TTF Light" panose="02000000000000000000" pitchFamily="2" charset="-127"/>
      <p:regular r:id="rId54"/>
    </p:embeddedFont>
    <p:embeddedFont>
      <p:font typeface="G마켓 산스 TTF Medium" panose="02000000000000000000" pitchFamily="2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130"/>
    <a:srgbClr val="2AEF06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0" autoAdjust="0"/>
    <p:restoredTop sz="83939" autoAdjust="0"/>
  </p:normalViewPr>
  <p:slideViewPr>
    <p:cSldViewPr snapToGrid="0">
      <p:cViewPr varScale="1">
        <p:scale>
          <a:sx n="75" d="100"/>
          <a:sy n="75" d="100"/>
        </p:scale>
        <p:origin x="66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87BCC4-4044-924E-B942-F442B4CEA42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9252DBB-5FCC-F444-93C1-9C2DF0416470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태양은 지구에 빛과 열을 제공</a:t>
          </a:r>
          <a:r>
            <a: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이 에너지 중 대부분은 지구 표면에 도달하여 흡수됨</a:t>
          </a:r>
          <a:r>
            <a: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F0C6051-A157-2E46-A8B4-DC721581E297}" type="parTrans" cxnId="{BF8868D6-B093-5648-9188-195064A3B75D}">
      <dgm:prSet/>
      <dgm:spPr/>
      <dgm:t>
        <a:bodyPr/>
        <a:lstStyle/>
        <a:p>
          <a:pPr latinLnBrk="1"/>
          <a:endParaRPr lang="ko-KR" altLang="en-US"/>
        </a:p>
      </dgm:t>
    </dgm:pt>
    <dgm:pt modelId="{C23E784B-4F17-6441-AB34-4EF0B299776E}" type="sibTrans" cxnId="{BF8868D6-B093-5648-9188-195064A3B75D}">
      <dgm:prSet/>
      <dgm:spPr/>
      <dgm:t>
        <a:bodyPr/>
        <a:lstStyle/>
        <a:p>
          <a:pPr latinLnBrk="1"/>
          <a:endParaRPr lang="ko-KR" altLang="en-US"/>
        </a:p>
      </dgm:t>
    </dgm:pt>
    <dgm:pt modelId="{A5885228-81ED-284C-A8FD-AD19679AA92B}">
      <dgm:prSet phldrT="[텍스트]"/>
      <dgm:spPr/>
      <dgm:t>
        <a:bodyPr/>
        <a:lstStyle/>
        <a:p>
          <a:pPr latinLnBrk="1"/>
          <a:r>
            <a: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2</a:t>
          </a:r>
          <a:endParaRPr lang="ko-KR" altLang="en-US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gm:t>
    </dgm:pt>
    <dgm:pt modelId="{1AF5C777-2C05-7F4F-AF66-058FD203CD37}" type="parTrans" cxnId="{4DE0086C-688F-4248-AE9B-3FB9B46689D4}">
      <dgm:prSet/>
      <dgm:spPr/>
      <dgm:t>
        <a:bodyPr/>
        <a:lstStyle/>
        <a:p>
          <a:pPr latinLnBrk="1"/>
          <a:endParaRPr lang="ko-KR" altLang="en-US"/>
        </a:p>
      </dgm:t>
    </dgm:pt>
    <dgm:pt modelId="{86B4A85D-1932-1442-9DCD-7364D72236D9}" type="sibTrans" cxnId="{4DE0086C-688F-4248-AE9B-3FB9B46689D4}">
      <dgm:prSet/>
      <dgm:spPr/>
      <dgm:t>
        <a:bodyPr/>
        <a:lstStyle/>
        <a:p>
          <a:pPr latinLnBrk="1"/>
          <a:endParaRPr lang="ko-KR" altLang="en-US"/>
        </a:p>
      </dgm:t>
    </dgm:pt>
    <dgm:pt modelId="{2C73EBAF-5257-1B45-AB83-2FA8C19DDFA7}">
      <dgm:prSet phldrT="[텍스트]"/>
      <dgm:spPr/>
      <dgm:t>
        <a:bodyPr/>
        <a:lstStyle/>
        <a:p>
          <a:pPr latinLnBrk="1"/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지구 표면에서 흡수된 에너지는 열로 변환되어 다시 대기 중으로 방출</a:t>
          </a:r>
          <a:r>
            <a: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E5532753-6E8E-3244-B906-7B1998747CEE}" type="parTrans" cxnId="{EC87F93D-EC63-8945-9C7D-6BBE6D291CD1}">
      <dgm:prSet/>
      <dgm:spPr/>
      <dgm:t>
        <a:bodyPr/>
        <a:lstStyle/>
        <a:p>
          <a:pPr latinLnBrk="1"/>
          <a:endParaRPr lang="ko-KR" altLang="en-US"/>
        </a:p>
      </dgm:t>
    </dgm:pt>
    <dgm:pt modelId="{291E3AAC-47B8-D040-9B3F-AA0D6878A941}" type="sibTrans" cxnId="{EC87F93D-EC63-8945-9C7D-6BBE6D291CD1}">
      <dgm:prSet/>
      <dgm:spPr/>
      <dgm:t>
        <a:bodyPr/>
        <a:lstStyle/>
        <a:p>
          <a:pPr latinLnBrk="1"/>
          <a:endParaRPr lang="ko-KR" altLang="en-US"/>
        </a:p>
      </dgm:t>
    </dgm:pt>
    <dgm:pt modelId="{F1012588-1D8C-4B4C-8AF3-845FEED8C3F7}">
      <dgm:prSet phldrT="[텍스트]"/>
      <dgm:spPr/>
      <dgm:t>
        <a:bodyPr/>
        <a:lstStyle/>
        <a:p>
          <a:pPr latinLnBrk="1"/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과정에서 지구는 적외선 형태의 에너지를 방출</a:t>
          </a:r>
          <a:r>
            <a: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0430B6E-21E2-B74B-86F4-11E197074ACD}" type="parTrans" cxnId="{ECAD4C17-BC0F-B24B-8F85-AED19FE41429}">
      <dgm:prSet/>
      <dgm:spPr/>
      <dgm:t>
        <a:bodyPr/>
        <a:lstStyle/>
        <a:p>
          <a:pPr latinLnBrk="1"/>
          <a:endParaRPr lang="ko-KR" altLang="en-US"/>
        </a:p>
      </dgm:t>
    </dgm:pt>
    <dgm:pt modelId="{4138ADB8-10EA-9142-9153-8821859E7009}" type="sibTrans" cxnId="{ECAD4C17-BC0F-B24B-8F85-AED19FE41429}">
      <dgm:prSet/>
      <dgm:spPr/>
      <dgm:t>
        <a:bodyPr/>
        <a:lstStyle/>
        <a:p>
          <a:pPr latinLnBrk="1"/>
          <a:endParaRPr lang="ko-KR" altLang="en-US"/>
        </a:p>
      </dgm:t>
    </dgm:pt>
    <dgm:pt modelId="{5E50C591-A866-5D4F-963D-D71E206C5E9B}">
      <dgm:prSet phldrT="[텍스트]"/>
      <dgm:spPr/>
      <dgm:t>
        <a:bodyPr/>
        <a:lstStyle/>
        <a:p>
          <a:pPr latinLnBrk="1"/>
          <a:r>
            <a: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3</a:t>
          </a:r>
          <a:endParaRPr lang="ko-KR" altLang="en-US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gm:t>
    </dgm:pt>
    <dgm:pt modelId="{C43CDFAB-3CE6-6945-8DB1-B940C29F5FE7}" type="parTrans" cxnId="{6FAAF80C-B790-154B-B287-6138BB01289E}">
      <dgm:prSet/>
      <dgm:spPr/>
      <dgm:t>
        <a:bodyPr/>
        <a:lstStyle/>
        <a:p>
          <a:pPr latinLnBrk="1"/>
          <a:endParaRPr lang="ko-KR" altLang="en-US"/>
        </a:p>
      </dgm:t>
    </dgm:pt>
    <dgm:pt modelId="{884189CC-8E13-954B-85C3-E058BCBC26E5}" type="sibTrans" cxnId="{6FAAF80C-B790-154B-B287-6138BB01289E}">
      <dgm:prSet/>
      <dgm:spPr/>
      <dgm:t>
        <a:bodyPr/>
        <a:lstStyle/>
        <a:p>
          <a:pPr latinLnBrk="1"/>
          <a:endParaRPr lang="ko-KR" altLang="en-US"/>
        </a:p>
      </dgm:t>
    </dgm:pt>
    <dgm:pt modelId="{356FE26B-F3A2-F24A-B11D-2151ECF719FB}">
      <dgm:prSet phldrT="[텍스트]"/>
      <dgm:spPr/>
      <dgm:t>
        <a:bodyPr/>
        <a:lstStyle/>
        <a:p>
          <a:pPr latinLnBrk="1"/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대기는 이산화탄소</a:t>
          </a:r>
          <a:r>
            <a: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메탄</a:t>
          </a:r>
          <a:r>
            <a: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물증기</a:t>
          </a:r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등 온실가스를 포함하고 있음</a:t>
          </a:r>
          <a:r>
            <a: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endParaRPr lang="ko-KR" altLang="en-US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3F61D42-11D1-7B41-A55F-F22E399937B9}" type="parTrans" cxnId="{B9FCC802-BB2D-5049-BC4A-1C3256B1A112}">
      <dgm:prSet/>
      <dgm:spPr/>
      <dgm:t>
        <a:bodyPr/>
        <a:lstStyle/>
        <a:p>
          <a:pPr latinLnBrk="1"/>
          <a:endParaRPr lang="ko-KR" altLang="en-US"/>
        </a:p>
      </dgm:t>
    </dgm:pt>
    <dgm:pt modelId="{2AD6DF7B-3072-224B-A270-1E2D7B394081}" type="sibTrans" cxnId="{B9FCC802-BB2D-5049-BC4A-1C3256B1A112}">
      <dgm:prSet/>
      <dgm:spPr/>
      <dgm:t>
        <a:bodyPr/>
        <a:lstStyle/>
        <a:p>
          <a:pPr latinLnBrk="1"/>
          <a:endParaRPr lang="ko-KR" altLang="en-US"/>
        </a:p>
      </dgm:t>
    </dgm:pt>
    <dgm:pt modelId="{657F6F6C-AFD0-764E-8BB6-5190BDCA597E}">
      <dgm:prSet phldrT="[텍스트]"/>
      <dgm:spPr/>
      <dgm:t>
        <a:bodyPr/>
        <a:lstStyle/>
        <a:p>
          <a:pPr latinLnBrk="1"/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온실가스들은 지구로부터 방출된 적외선 에너지를 흡수하고 다시 방출하는 능력이 있음</a:t>
          </a:r>
          <a:r>
            <a: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CB67D89-3481-1549-AD55-92F7552FB0D3}" type="parTrans" cxnId="{827F7C07-A176-8044-B6C2-6C844C6A2451}">
      <dgm:prSet/>
      <dgm:spPr/>
      <dgm:t>
        <a:bodyPr/>
        <a:lstStyle/>
        <a:p>
          <a:pPr latinLnBrk="1"/>
          <a:endParaRPr lang="ko-KR" altLang="en-US"/>
        </a:p>
      </dgm:t>
    </dgm:pt>
    <dgm:pt modelId="{18BC08AD-64E3-1647-9890-60CF5D67A732}" type="sibTrans" cxnId="{827F7C07-A176-8044-B6C2-6C844C6A2451}">
      <dgm:prSet/>
      <dgm:spPr/>
      <dgm:t>
        <a:bodyPr/>
        <a:lstStyle/>
        <a:p>
          <a:pPr latinLnBrk="1"/>
          <a:endParaRPr lang="ko-KR" altLang="en-US"/>
        </a:p>
      </dgm:t>
    </dgm:pt>
    <dgm:pt modelId="{AC11DCB8-2091-F146-9EEE-090A45665252}">
      <dgm:prSet phldrT="[텍스트]"/>
      <dgm:spPr/>
      <dgm:t>
        <a:bodyPr/>
        <a:lstStyle/>
        <a:p>
          <a:pPr latinLnBrk="1"/>
          <a:r>
            <a: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1</a:t>
          </a:r>
          <a:endParaRPr lang="ko-KR" altLang="en-US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gm:t>
    </dgm:pt>
    <dgm:pt modelId="{307AB473-C677-514A-B162-AC91D8CD09BD}" type="sibTrans" cxnId="{2A84E27E-979E-B845-B6FC-690D94A9D56B}">
      <dgm:prSet/>
      <dgm:spPr/>
      <dgm:t>
        <a:bodyPr/>
        <a:lstStyle/>
        <a:p>
          <a:pPr latinLnBrk="1"/>
          <a:endParaRPr lang="ko-KR" altLang="en-US"/>
        </a:p>
      </dgm:t>
    </dgm:pt>
    <dgm:pt modelId="{406E55C2-61D9-ED49-819C-90DF1C20A37B}" type="parTrans" cxnId="{2A84E27E-979E-B845-B6FC-690D94A9D56B}">
      <dgm:prSet/>
      <dgm:spPr/>
      <dgm:t>
        <a:bodyPr/>
        <a:lstStyle/>
        <a:p>
          <a:pPr latinLnBrk="1"/>
          <a:endParaRPr lang="ko-KR" altLang="en-US"/>
        </a:p>
      </dgm:t>
    </dgm:pt>
    <dgm:pt modelId="{75A0773F-D1EF-0C47-8DE4-F3FB9B09797D}" type="pres">
      <dgm:prSet presAssocID="{0687BCC4-4044-924E-B942-F442B4CEA427}" presName="linearFlow" presStyleCnt="0">
        <dgm:presLayoutVars>
          <dgm:dir/>
          <dgm:animLvl val="lvl"/>
          <dgm:resizeHandles val="exact"/>
        </dgm:presLayoutVars>
      </dgm:prSet>
      <dgm:spPr/>
    </dgm:pt>
    <dgm:pt modelId="{35C77E18-3CAD-2B43-BCD3-1CA8DC09001F}" type="pres">
      <dgm:prSet presAssocID="{AC11DCB8-2091-F146-9EEE-090A45665252}" presName="composite" presStyleCnt="0"/>
      <dgm:spPr/>
    </dgm:pt>
    <dgm:pt modelId="{4023E367-27E1-6142-AE0B-1B1CD487F9A8}" type="pres">
      <dgm:prSet presAssocID="{AC11DCB8-2091-F146-9EEE-090A4566525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8703F02-5DFB-8847-8485-DDC2A7854371}" type="pres">
      <dgm:prSet presAssocID="{AC11DCB8-2091-F146-9EEE-090A45665252}" presName="descendantText" presStyleLbl="alignAcc1" presStyleIdx="0" presStyleCnt="3" custScaleY="103587">
        <dgm:presLayoutVars>
          <dgm:bulletEnabled val="1"/>
        </dgm:presLayoutVars>
      </dgm:prSet>
      <dgm:spPr/>
    </dgm:pt>
    <dgm:pt modelId="{51D51021-D652-D84C-847A-D13D204A34AC}" type="pres">
      <dgm:prSet presAssocID="{307AB473-C677-514A-B162-AC91D8CD09BD}" presName="sp" presStyleCnt="0"/>
      <dgm:spPr/>
    </dgm:pt>
    <dgm:pt modelId="{89A8BCC7-0411-6249-BFF8-7C7B19DA5F2B}" type="pres">
      <dgm:prSet presAssocID="{A5885228-81ED-284C-A8FD-AD19679AA92B}" presName="composite" presStyleCnt="0"/>
      <dgm:spPr/>
    </dgm:pt>
    <dgm:pt modelId="{F9E331F6-EB60-A240-9E07-7C47020AA886}" type="pres">
      <dgm:prSet presAssocID="{A5885228-81ED-284C-A8FD-AD19679AA92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ABF269B-A020-E64E-8557-597B90FBE2BB}" type="pres">
      <dgm:prSet presAssocID="{A5885228-81ED-284C-A8FD-AD19679AA92B}" presName="descendantText" presStyleLbl="alignAcc1" presStyleIdx="1" presStyleCnt="3">
        <dgm:presLayoutVars>
          <dgm:bulletEnabled val="1"/>
        </dgm:presLayoutVars>
      </dgm:prSet>
      <dgm:spPr/>
    </dgm:pt>
    <dgm:pt modelId="{C6F916BE-8C9A-134F-BAA2-3672FD01371E}" type="pres">
      <dgm:prSet presAssocID="{86B4A85D-1932-1442-9DCD-7364D72236D9}" presName="sp" presStyleCnt="0"/>
      <dgm:spPr/>
    </dgm:pt>
    <dgm:pt modelId="{955427E3-F41F-D044-A7AF-A22DA622E09D}" type="pres">
      <dgm:prSet presAssocID="{5E50C591-A866-5D4F-963D-D71E206C5E9B}" presName="composite" presStyleCnt="0"/>
      <dgm:spPr/>
    </dgm:pt>
    <dgm:pt modelId="{44BE5330-9365-C74A-9CCF-C820E3A58B80}" type="pres">
      <dgm:prSet presAssocID="{5E50C591-A866-5D4F-963D-D71E206C5E9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53087-9D70-7C44-B1B8-DE3018F5118F}" type="pres">
      <dgm:prSet presAssocID="{5E50C591-A866-5D4F-963D-D71E206C5E9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9FCC802-BB2D-5049-BC4A-1C3256B1A112}" srcId="{5E50C591-A866-5D4F-963D-D71E206C5E9B}" destId="{356FE26B-F3A2-F24A-B11D-2151ECF719FB}" srcOrd="0" destOrd="0" parTransId="{A3F61D42-11D1-7B41-A55F-F22E399937B9}" sibTransId="{2AD6DF7B-3072-224B-A270-1E2D7B394081}"/>
    <dgm:cxn modelId="{827F7C07-A176-8044-B6C2-6C844C6A2451}" srcId="{5E50C591-A866-5D4F-963D-D71E206C5E9B}" destId="{657F6F6C-AFD0-764E-8BB6-5190BDCA597E}" srcOrd="1" destOrd="0" parTransId="{5CB67D89-3481-1549-AD55-92F7552FB0D3}" sibTransId="{18BC08AD-64E3-1647-9890-60CF5D67A732}"/>
    <dgm:cxn modelId="{6FAAF80C-B790-154B-B287-6138BB01289E}" srcId="{0687BCC4-4044-924E-B942-F442B4CEA427}" destId="{5E50C591-A866-5D4F-963D-D71E206C5E9B}" srcOrd="2" destOrd="0" parTransId="{C43CDFAB-3CE6-6945-8DB1-B940C29F5FE7}" sibTransId="{884189CC-8E13-954B-85C3-E058BCBC26E5}"/>
    <dgm:cxn modelId="{D6E35210-76AC-E04E-A90F-29E62D479FB5}" type="presOf" srcId="{5E50C591-A866-5D4F-963D-D71E206C5E9B}" destId="{44BE5330-9365-C74A-9CCF-C820E3A58B80}" srcOrd="0" destOrd="0" presId="urn:microsoft.com/office/officeart/2005/8/layout/chevron2"/>
    <dgm:cxn modelId="{ECAD4C17-BC0F-B24B-8F85-AED19FE41429}" srcId="{A5885228-81ED-284C-A8FD-AD19679AA92B}" destId="{F1012588-1D8C-4B4C-8AF3-845FEED8C3F7}" srcOrd="1" destOrd="0" parTransId="{90430B6E-21E2-B74B-86F4-11E197074ACD}" sibTransId="{4138ADB8-10EA-9142-9153-8821859E7009}"/>
    <dgm:cxn modelId="{EC87F93D-EC63-8945-9C7D-6BBE6D291CD1}" srcId="{A5885228-81ED-284C-A8FD-AD19679AA92B}" destId="{2C73EBAF-5257-1B45-AB83-2FA8C19DDFA7}" srcOrd="0" destOrd="0" parTransId="{E5532753-6E8E-3244-B906-7B1998747CEE}" sibTransId="{291E3AAC-47B8-D040-9B3F-AA0D6878A941}"/>
    <dgm:cxn modelId="{2EBE7166-26B4-D74A-819D-B692336B2CCE}" type="presOf" srcId="{356FE26B-F3A2-F24A-B11D-2151ECF719FB}" destId="{FED53087-9D70-7C44-B1B8-DE3018F5118F}" srcOrd="0" destOrd="0" presId="urn:microsoft.com/office/officeart/2005/8/layout/chevron2"/>
    <dgm:cxn modelId="{30AC734B-A8FA-AE43-99D8-49663526A3B3}" type="presOf" srcId="{F1012588-1D8C-4B4C-8AF3-845FEED8C3F7}" destId="{6ABF269B-A020-E64E-8557-597B90FBE2BB}" srcOrd="0" destOrd="1" presId="urn:microsoft.com/office/officeart/2005/8/layout/chevron2"/>
    <dgm:cxn modelId="{4DE0086C-688F-4248-AE9B-3FB9B46689D4}" srcId="{0687BCC4-4044-924E-B942-F442B4CEA427}" destId="{A5885228-81ED-284C-A8FD-AD19679AA92B}" srcOrd="1" destOrd="0" parTransId="{1AF5C777-2C05-7F4F-AF66-058FD203CD37}" sibTransId="{86B4A85D-1932-1442-9DCD-7364D72236D9}"/>
    <dgm:cxn modelId="{C21A8855-57F8-804B-9A8B-277B4F8645A3}" type="presOf" srcId="{2C73EBAF-5257-1B45-AB83-2FA8C19DDFA7}" destId="{6ABF269B-A020-E64E-8557-597B90FBE2BB}" srcOrd="0" destOrd="0" presId="urn:microsoft.com/office/officeart/2005/8/layout/chevron2"/>
    <dgm:cxn modelId="{4AF09D56-B697-404E-835A-FD8E9925B26D}" type="presOf" srcId="{A5885228-81ED-284C-A8FD-AD19679AA92B}" destId="{F9E331F6-EB60-A240-9E07-7C47020AA886}" srcOrd="0" destOrd="0" presId="urn:microsoft.com/office/officeart/2005/8/layout/chevron2"/>
    <dgm:cxn modelId="{2A84E27E-979E-B845-B6FC-690D94A9D56B}" srcId="{0687BCC4-4044-924E-B942-F442B4CEA427}" destId="{AC11DCB8-2091-F146-9EEE-090A45665252}" srcOrd="0" destOrd="0" parTransId="{406E55C2-61D9-ED49-819C-90DF1C20A37B}" sibTransId="{307AB473-C677-514A-B162-AC91D8CD09BD}"/>
    <dgm:cxn modelId="{F34D099B-295F-EA42-AF04-A93C91B38DED}" type="presOf" srcId="{0687BCC4-4044-924E-B942-F442B4CEA427}" destId="{75A0773F-D1EF-0C47-8DE4-F3FB9B09797D}" srcOrd="0" destOrd="0" presId="urn:microsoft.com/office/officeart/2005/8/layout/chevron2"/>
    <dgm:cxn modelId="{1E9E14A0-266B-B04C-9536-E04596F11021}" type="presOf" srcId="{657F6F6C-AFD0-764E-8BB6-5190BDCA597E}" destId="{FED53087-9D70-7C44-B1B8-DE3018F5118F}" srcOrd="0" destOrd="1" presId="urn:microsoft.com/office/officeart/2005/8/layout/chevron2"/>
    <dgm:cxn modelId="{BF8868D6-B093-5648-9188-195064A3B75D}" srcId="{AC11DCB8-2091-F146-9EEE-090A45665252}" destId="{59252DBB-5FCC-F444-93C1-9C2DF0416470}" srcOrd="0" destOrd="0" parTransId="{4F0C6051-A157-2E46-A8B4-DC721581E297}" sibTransId="{C23E784B-4F17-6441-AB34-4EF0B299776E}"/>
    <dgm:cxn modelId="{8A0844D9-86DB-3F41-A116-4C723E8FEC81}" type="presOf" srcId="{59252DBB-5FCC-F444-93C1-9C2DF0416470}" destId="{48703F02-5DFB-8847-8485-DDC2A7854371}" srcOrd="0" destOrd="0" presId="urn:microsoft.com/office/officeart/2005/8/layout/chevron2"/>
    <dgm:cxn modelId="{11D41BE5-F859-F94D-88CA-69ECA6C20561}" type="presOf" srcId="{AC11DCB8-2091-F146-9EEE-090A45665252}" destId="{4023E367-27E1-6142-AE0B-1B1CD487F9A8}" srcOrd="0" destOrd="0" presId="urn:microsoft.com/office/officeart/2005/8/layout/chevron2"/>
    <dgm:cxn modelId="{5184EEBE-F14E-234E-B96C-FED9B82A1DC2}" type="presParOf" srcId="{75A0773F-D1EF-0C47-8DE4-F3FB9B09797D}" destId="{35C77E18-3CAD-2B43-BCD3-1CA8DC09001F}" srcOrd="0" destOrd="0" presId="urn:microsoft.com/office/officeart/2005/8/layout/chevron2"/>
    <dgm:cxn modelId="{03F8050B-78EB-744A-A94E-7339D14EE74F}" type="presParOf" srcId="{35C77E18-3CAD-2B43-BCD3-1CA8DC09001F}" destId="{4023E367-27E1-6142-AE0B-1B1CD487F9A8}" srcOrd="0" destOrd="0" presId="urn:microsoft.com/office/officeart/2005/8/layout/chevron2"/>
    <dgm:cxn modelId="{62ECDB7A-0679-464B-BDED-C5354DD59A54}" type="presParOf" srcId="{35C77E18-3CAD-2B43-BCD3-1CA8DC09001F}" destId="{48703F02-5DFB-8847-8485-DDC2A7854371}" srcOrd="1" destOrd="0" presId="urn:microsoft.com/office/officeart/2005/8/layout/chevron2"/>
    <dgm:cxn modelId="{36179247-F572-594C-9665-AB0DF5E24CE4}" type="presParOf" srcId="{75A0773F-D1EF-0C47-8DE4-F3FB9B09797D}" destId="{51D51021-D652-D84C-847A-D13D204A34AC}" srcOrd="1" destOrd="0" presId="urn:microsoft.com/office/officeart/2005/8/layout/chevron2"/>
    <dgm:cxn modelId="{2FD3DA8D-C6C7-C245-96D2-57797C997D40}" type="presParOf" srcId="{75A0773F-D1EF-0C47-8DE4-F3FB9B09797D}" destId="{89A8BCC7-0411-6249-BFF8-7C7B19DA5F2B}" srcOrd="2" destOrd="0" presId="urn:microsoft.com/office/officeart/2005/8/layout/chevron2"/>
    <dgm:cxn modelId="{46EEAB3D-0E5C-F04F-A65B-96EDE31CDD54}" type="presParOf" srcId="{89A8BCC7-0411-6249-BFF8-7C7B19DA5F2B}" destId="{F9E331F6-EB60-A240-9E07-7C47020AA886}" srcOrd="0" destOrd="0" presId="urn:microsoft.com/office/officeart/2005/8/layout/chevron2"/>
    <dgm:cxn modelId="{EEF5536A-4396-A94B-8FEE-57F22B97D187}" type="presParOf" srcId="{89A8BCC7-0411-6249-BFF8-7C7B19DA5F2B}" destId="{6ABF269B-A020-E64E-8557-597B90FBE2BB}" srcOrd="1" destOrd="0" presId="urn:microsoft.com/office/officeart/2005/8/layout/chevron2"/>
    <dgm:cxn modelId="{2E92669D-CD15-FD4C-A6B9-12DA957B8EFD}" type="presParOf" srcId="{75A0773F-D1EF-0C47-8DE4-F3FB9B09797D}" destId="{C6F916BE-8C9A-134F-BAA2-3672FD01371E}" srcOrd="3" destOrd="0" presId="urn:microsoft.com/office/officeart/2005/8/layout/chevron2"/>
    <dgm:cxn modelId="{BBA53FFE-4B02-F942-8AE7-44B867B0F9B4}" type="presParOf" srcId="{75A0773F-D1EF-0C47-8DE4-F3FB9B09797D}" destId="{955427E3-F41F-D044-A7AF-A22DA622E09D}" srcOrd="4" destOrd="0" presId="urn:microsoft.com/office/officeart/2005/8/layout/chevron2"/>
    <dgm:cxn modelId="{D292C56D-EE6B-3344-BBCC-7FF5C1DB3F50}" type="presParOf" srcId="{955427E3-F41F-D044-A7AF-A22DA622E09D}" destId="{44BE5330-9365-C74A-9CCF-C820E3A58B80}" srcOrd="0" destOrd="0" presId="urn:microsoft.com/office/officeart/2005/8/layout/chevron2"/>
    <dgm:cxn modelId="{31051276-A347-0F42-A965-2F133FC00E0E}" type="presParOf" srcId="{955427E3-F41F-D044-A7AF-A22DA622E09D}" destId="{FED53087-9D70-7C44-B1B8-DE3018F5118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87BCC4-4044-924E-B942-F442B4CEA42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9252DBB-5FCC-F444-93C1-9C2DF0416470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온실가스에 의해 흡수된 적외선 에너지는 다시 대기를 </a:t>
          </a:r>
          <a:r>
            <a: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통해 재방출</a:t>
          </a:r>
          <a:endParaRPr lang="ko-KR" altLang="en-US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F0C6051-A157-2E46-A8B4-DC721581E297}" type="parTrans" cxnId="{BF8868D6-B093-5648-9188-195064A3B75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C23E784B-4F17-6441-AB34-4EF0B299776E}" type="sibTrans" cxnId="{BF8868D6-B093-5648-9188-195064A3B75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5885228-81ED-284C-A8FD-AD19679AA92B}">
      <dgm:prSet phldrT="[텍스트]"/>
      <dgm:spPr/>
      <dgm:t>
        <a:bodyPr/>
        <a:lstStyle/>
        <a:p>
          <a:pPr latinLnBrk="1"/>
          <a:r>
            <a: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5</a:t>
          </a:r>
          <a:endParaRPr lang="ko-KR" altLang="en-US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gm:t>
    </dgm:pt>
    <dgm:pt modelId="{1AF5C777-2C05-7F4F-AF66-058FD203CD37}" type="parTrans" cxnId="{4DE0086C-688F-4248-AE9B-3FB9B46689D4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6B4A85D-1932-1442-9DCD-7364D72236D9}" type="sibTrans" cxnId="{4DE0086C-688F-4248-AE9B-3FB9B46689D4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2C73EBAF-5257-1B45-AB83-2FA8C19DDFA7}">
      <dgm:prSet phldrT="[텍스트]" custT="1"/>
      <dgm:spPr/>
      <dgm:t>
        <a:bodyPr/>
        <a:lstStyle/>
        <a:p>
          <a:pPr latinLnBrk="1"/>
          <a:r>
            <a:rPr lang="ko-KR" altLang="en-US" sz="2000" spc="-50" baseline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온실가스가 적외선 에너지를 반사하여 지구 </a:t>
          </a:r>
          <a:r>
            <a:rPr lang="ko-KR" altLang="en-US" sz="2000" spc="-50" baseline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표면으로 돌려보내면</a:t>
          </a:r>
          <a:r>
            <a:rPr lang="en-US" altLang="ko-KR" sz="2000" spc="-50" baseline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altLang="en-US" sz="2000" spc="-50" baseline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지구 표면의 온도가 상승</a:t>
          </a:r>
          <a:endParaRPr lang="ko-KR" altLang="en-US" sz="2000" spc="-50" baseline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E5532753-6E8E-3244-B906-7B1998747CEE}" type="parTrans" cxnId="{EC87F93D-EC63-8945-9C7D-6BBE6D291CD1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291E3AAC-47B8-D040-9B3F-AA0D6878A941}" type="sibTrans" cxnId="{EC87F93D-EC63-8945-9C7D-6BBE6D291CD1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1012588-1D8C-4B4C-8AF3-845FEED8C3F7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현상이 바로 온실효과</a:t>
          </a:r>
          <a:r>
            <a: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이며</a:t>
          </a:r>
          <a:r>
            <a: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이로 인해 지구의 평균 온도는 태양 에너지만으로는 </a:t>
          </a:r>
          <a:br>
            <a: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</a:br>
          <a:r>
            <a: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설명할 수 없는 더 높은 수준을 </a:t>
          </a:r>
          <a:r>
            <a:rPr lang="ko-KR" altLang="en-US" sz="200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유지하게 됨</a:t>
          </a:r>
          <a:endParaRPr lang="ko-KR" altLang="en-US" sz="20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0430B6E-21E2-B74B-86F4-11E197074ACD}" type="parTrans" cxnId="{ECAD4C17-BC0F-B24B-8F85-AED19FE41429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138ADB8-10EA-9142-9153-8821859E7009}" type="sibTrans" cxnId="{ECAD4C17-BC0F-B24B-8F85-AED19FE41429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E50C591-A866-5D4F-963D-D71E206C5E9B}">
      <dgm:prSet phldrT="[텍스트]"/>
      <dgm:spPr/>
      <dgm:t>
        <a:bodyPr/>
        <a:lstStyle/>
        <a:p>
          <a:pPr latinLnBrk="1"/>
          <a:r>
            <a: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6</a:t>
          </a:r>
          <a:endParaRPr lang="ko-KR" altLang="en-US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gm:t>
    </dgm:pt>
    <dgm:pt modelId="{C43CDFAB-3CE6-6945-8DB1-B940C29F5FE7}" type="parTrans" cxnId="{6FAAF80C-B790-154B-B287-6138BB01289E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84189CC-8E13-954B-85C3-E058BCBC26E5}" type="sibTrans" cxnId="{6FAAF80C-B790-154B-B287-6138BB01289E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356FE26B-F3A2-F24A-B11D-2151ECF719FB}">
      <dgm:prSet phldrT="[텍스트]"/>
      <dgm:spPr/>
      <dgm:t>
        <a:bodyPr/>
        <a:lstStyle/>
        <a:p>
          <a:pPr latinLnBrk="1"/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인간 활동</a:t>
          </a:r>
          <a:r>
            <a: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특히 화석 연료의 사용과 산림 파괴는 온실가스 농도를 증가시켜 온실효과를 </a:t>
          </a:r>
          <a:r>
            <a:rPr lang="ko-KR" altLang="en-US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강화시킴</a:t>
          </a:r>
          <a:r>
            <a: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endParaRPr lang="ko-KR" altLang="en-US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3F61D42-11D1-7B41-A55F-F22E399937B9}" type="parTrans" cxnId="{B9FCC802-BB2D-5049-BC4A-1C3256B1A112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2AD6DF7B-3072-224B-A270-1E2D7B394081}" type="sibTrans" cxnId="{B9FCC802-BB2D-5049-BC4A-1C3256B1A112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57F6F6C-AFD0-764E-8BB6-5190BDCA597E}">
      <dgm:prSet phldrT="[텍스트]"/>
      <dgm:spPr/>
      <dgm:t>
        <a:bodyPr/>
        <a:lstStyle/>
        <a:p>
          <a:pPr latinLnBrk="1"/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결과 지구 온난화와 같은 기후 변화 문제로 이어짐</a:t>
          </a:r>
          <a:r>
            <a: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CB67D89-3481-1549-AD55-92F7552FB0D3}" type="parTrans" cxnId="{827F7C07-A176-8044-B6C2-6C844C6A2451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8BC08AD-64E3-1647-9890-60CF5D67A732}" type="sibTrans" cxnId="{827F7C07-A176-8044-B6C2-6C844C6A2451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C11DCB8-2091-F146-9EEE-090A45665252}">
      <dgm:prSet phldrT="[텍스트]"/>
      <dgm:spPr/>
      <dgm:t>
        <a:bodyPr/>
        <a:lstStyle/>
        <a:p>
          <a:pPr latinLnBrk="1"/>
          <a:r>
            <a: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4</a:t>
          </a:r>
          <a:endParaRPr lang="ko-KR" altLang="en-US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gm:t>
    </dgm:pt>
    <dgm:pt modelId="{307AB473-C677-514A-B162-AC91D8CD09BD}" type="sibTrans" cxnId="{2A84E27E-979E-B845-B6FC-690D94A9D56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06E55C2-61D9-ED49-819C-90DF1C20A37B}" type="parTrans" cxnId="{2A84E27E-979E-B845-B6FC-690D94A9D56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C0A73BC3-67AE-184C-83D8-02A07F4507B7}">
      <dgm:prSet phldrT="[텍스트]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에너지의 일부는 우주로 빠져나가고 일부는 지구로 </a:t>
          </a:r>
          <a:r>
            <a: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다시 반사</a:t>
          </a:r>
          <a:endParaRPr lang="ko-KR" altLang="en-US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379DF31-9370-AC4C-AA28-C34086A62301}" type="parTrans" cxnId="{50901352-FF5C-D64C-A3EE-AAE34CB52A6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D163D4B3-BCAB-8D4B-8C51-A333220E298B}" type="sibTrans" cxnId="{50901352-FF5C-D64C-A3EE-AAE34CB52A6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5A0773F-D1EF-0C47-8DE4-F3FB9B09797D}" type="pres">
      <dgm:prSet presAssocID="{0687BCC4-4044-924E-B942-F442B4CEA427}" presName="linearFlow" presStyleCnt="0">
        <dgm:presLayoutVars>
          <dgm:dir/>
          <dgm:animLvl val="lvl"/>
          <dgm:resizeHandles val="exact"/>
        </dgm:presLayoutVars>
      </dgm:prSet>
      <dgm:spPr/>
    </dgm:pt>
    <dgm:pt modelId="{35C77E18-3CAD-2B43-BCD3-1CA8DC09001F}" type="pres">
      <dgm:prSet presAssocID="{AC11DCB8-2091-F146-9EEE-090A45665252}" presName="composite" presStyleCnt="0"/>
      <dgm:spPr/>
    </dgm:pt>
    <dgm:pt modelId="{4023E367-27E1-6142-AE0B-1B1CD487F9A8}" type="pres">
      <dgm:prSet presAssocID="{AC11DCB8-2091-F146-9EEE-090A4566525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8703F02-5DFB-8847-8485-DDC2A7854371}" type="pres">
      <dgm:prSet presAssocID="{AC11DCB8-2091-F146-9EEE-090A45665252}" presName="descendantText" presStyleLbl="alignAcc1" presStyleIdx="0" presStyleCnt="3" custScaleY="103587">
        <dgm:presLayoutVars>
          <dgm:bulletEnabled val="1"/>
        </dgm:presLayoutVars>
      </dgm:prSet>
      <dgm:spPr/>
    </dgm:pt>
    <dgm:pt modelId="{51D51021-D652-D84C-847A-D13D204A34AC}" type="pres">
      <dgm:prSet presAssocID="{307AB473-C677-514A-B162-AC91D8CD09BD}" presName="sp" presStyleCnt="0"/>
      <dgm:spPr/>
    </dgm:pt>
    <dgm:pt modelId="{89A8BCC7-0411-6249-BFF8-7C7B19DA5F2B}" type="pres">
      <dgm:prSet presAssocID="{A5885228-81ED-284C-A8FD-AD19679AA92B}" presName="composite" presStyleCnt="0"/>
      <dgm:spPr/>
    </dgm:pt>
    <dgm:pt modelId="{F9E331F6-EB60-A240-9E07-7C47020AA886}" type="pres">
      <dgm:prSet presAssocID="{A5885228-81ED-284C-A8FD-AD19679AA92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ABF269B-A020-E64E-8557-597B90FBE2BB}" type="pres">
      <dgm:prSet presAssocID="{A5885228-81ED-284C-A8FD-AD19679AA92B}" presName="descendantText" presStyleLbl="alignAcc1" presStyleIdx="1" presStyleCnt="3" custScaleY="121493">
        <dgm:presLayoutVars>
          <dgm:bulletEnabled val="1"/>
        </dgm:presLayoutVars>
      </dgm:prSet>
      <dgm:spPr/>
    </dgm:pt>
    <dgm:pt modelId="{C6F916BE-8C9A-134F-BAA2-3672FD01371E}" type="pres">
      <dgm:prSet presAssocID="{86B4A85D-1932-1442-9DCD-7364D72236D9}" presName="sp" presStyleCnt="0"/>
      <dgm:spPr/>
    </dgm:pt>
    <dgm:pt modelId="{955427E3-F41F-D044-A7AF-A22DA622E09D}" type="pres">
      <dgm:prSet presAssocID="{5E50C591-A866-5D4F-963D-D71E206C5E9B}" presName="composite" presStyleCnt="0"/>
      <dgm:spPr/>
    </dgm:pt>
    <dgm:pt modelId="{44BE5330-9365-C74A-9CCF-C820E3A58B80}" type="pres">
      <dgm:prSet presAssocID="{5E50C591-A866-5D4F-963D-D71E206C5E9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53087-9D70-7C44-B1B8-DE3018F5118F}" type="pres">
      <dgm:prSet presAssocID="{5E50C591-A866-5D4F-963D-D71E206C5E9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9FCC802-BB2D-5049-BC4A-1C3256B1A112}" srcId="{5E50C591-A866-5D4F-963D-D71E206C5E9B}" destId="{356FE26B-F3A2-F24A-B11D-2151ECF719FB}" srcOrd="0" destOrd="0" parTransId="{A3F61D42-11D1-7B41-A55F-F22E399937B9}" sibTransId="{2AD6DF7B-3072-224B-A270-1E2D7B394081}"/>
    <dgm:cxn modelId="{827F7C07-A176-8044-B6C2-6C844C6A2451}" srcId="{5E50C591-A866-5D4F-963D-D71E206C5E9B}" destId="{657F6F6C-AFD0-764E-8BB6-5190BDCA597E}" srcOrd="1" destOrd="0" parTransId="{5CB67D89-3481-1549-AD55-92F7552FB0D3}" sibTransId="{18BC08AD-64E3-1647-9890-60CF5D67A732}"/>
    <dgm:cxn modelId="{6FAAF80C-B790-154B-B287-6138BB01289E}" srcId="{0687BCC4-4044-924E-B942-F442B4CEA427}" destId="{5E50C591-A866-5D4F-963D-D71E206C5E9B}" srcOrd="2" destOrd="0" parTransId="{C43CDFAB-3CE6-6945-8DB1-B940C29F5FE7}" sibTransId="{884189CC-8E13-954B-85C3-E058BCBC26E5}"/>
    <dgm:cxn modelId="{D6E35210-76AC-E04E-A90F-29E62D479FB5}" type="presOf" srcId="{5E50C591-A866-5D4F-963D-D71E206C5E9B}" destId="{44BE5330-9365-C74A-9CCF-C820E3A58B80}" srcOrd="0" destOrd="0" presId="urn:microsoft.com/office/officeart/2005/8/layout/chevron2"/>
    <dgm:cxn modelId="{ECAD4C17-BC0F-B24B-8F85-AED19FE41429}" srcId="{A5885228-81ED-284C-A8FD-AD19679AA92B}" destId="{F1012588-1D8C-4B4C-8AF3-845FEED8C3F7}" srcOrd="1" destOrd="0" parTransId="{90430B6E-21E2-B74B-86F4-11E197074ACD}" sibTransId="{4138ADB8-10EA-9142-9153-8821859E7009}"/>
    <dgm:cxn modelId="{EC87F93D-EC63-8945-9C7D-6BBE6D291CD1}" srcId="{A5885228-81ED-284C-A8FD-AD19679AA92B}" destId="{2C73EBAF-5257-1B45-AB83-2FA8C19DDFA7}" srcOrd="0" destOrd="0" parTransId="{E5532753-6E8E-3244-B906-7B1998747CEE}" sibTransId="{291E3AAC-47B8-D040-9B3F-AA0D6878A941}"/>
    <dgm:cxn modelId="{2EBE7166-26B4-D74A-819D-B692336B2CCE}" type="presOf" srcId="{356FE26B-F3A2-F24A-B11D-2151ECF719FB}" destId="{FED53087-9D70-7C44-B1B8-DE3018F5118F}" srcOrd="0" destOrd="0" presId="urn:microsoft.com/office/officeart/2005/8/layout/chevron2"/>
    <dgm:cxn modelId="{BD8E6E67-394E-2E4F-A0A5-BD28CA8E10FC}" type="presOf" srcId="{C0A73BC3-67AE-184C-83D8-02A07F4507B7}" destId="{48703F02-5DFB-8847-8485-DDC2A7854371}" srcOrd="0" destOrd="1" presId="urn:microsoft.com/office/officeart/2005/8/layout/chevron2"/>
    <dgm:cxn modelId="{30AC734B-A8FA-AE43-99D8-49663526A3B3}" type="presOf" srcId="{F1012588-1D8C-4B4C-8AF3-845FEED8C3F7}" destId="{6ABF269B-A020-E64E-8557-597B90FBE2BB}" srcOrd="0" destOrd="1" presId="urn:microsoft.com/office/officeart/2005/8/layout/chevron2"/>
    <dgm:cxn modelId="{4DE0086C-688F-4248-AE9B-3FB9B46689D4}" srcId="{0687BCC4-4044-924E-B942-F442B4CEA427}" destId="{A5885228-81ED-284C-A8FD-AD19679AA92B}" srcOrd="1" destOrd="0" parTransId="{1AF5C777-2C05-7F4F-AF66-058FD203CD37}" sibTransId="{86B4A85D-1932-1442-9DCD-7364D72236D9}"/>
    <dgm:cxn modelId="{50901352-FF5C-D64C-A3EE-AAE34CB52A6F}" srcId="{AC11DCB8-2091-F146-9EEE-090A45665252}" destId="{C0A73BC3-67AE-184C-83D8-02A07F4507B7}" srcOrd="1" destOrd="0" parTransId="{7379DF31-9370-AC4C-AA28-C34086A62301}" sibTransId="{D163D4B3-BCAB-8D4B-8C51-A333220E298B}"/>
    <dgm:cxn modelId="{C21A8855-57F8-804B-9A8B-277B4F8645A3}" type="presOf" srcId="{2C73EBAF-5257-1B45-AB83-2FA8C19DDFA7}" destId="{6ABF269B-A020-E64E-8557-597B90FBE2BB}" srcOrd="0" destOrd="0" presId="urn:microsoft.com/office/officeart/2005/8/layout/chevron2"/>
    <dgm:cxn modelId="{4AF09D56-B697-404E-835A-FD8E9925B26D}" type="presOf" srcId="{A5885228-81ED-284C-A8FD-AD19679AA92B}" destId="{F9E331F6-EB60-A240-9E07-7C47020AA886}" srcOrd="0" destOrd="0" presId="urn:microsoft.com/office/officeart/2005/8/layout/chevron2"/>
    <dgm:cxn modelId="{2A84E27E-979E-B845-B6FC-690D94A9D56B}" srcId="{0687BCC4-4044-924E-B942-F442B4CEA427}" destId="{AC11DCB8-2091-F146-9EEE-090A45665252}" srcOrd="0" destOrd="0" parTransId="{406E55C2-61D9-ED49-819C-90DF1C20A37B}" sibTransId="{307AB473-C677-514A-B162-AC91D8CD09BD}"/>
    <dgm:cxn modelId="{F34D099B-295F-EA42-AF04-A93C91B38DED}" type="presOf" srcId="{0687BCC4-4044-924E-B942-F442B4CEA427}" destId="{75A0773F-D1EF-0C47-8DE4-F3FB9B09797D}" srcOrd="0" destOrd="0" presId="urn:microsoft.com/office/officeart/2005/8/layout/chevron2"/>
    <dgm:cxn modelId="{1E9E14A0-266B-B04C-9536-E04596F11021}" type="presOf" srcId="{657F6F6C-AFD0-764E-8BB6-5190BDCA597E}" destId="{FED53087-9D70-7C44-B1B8-DE3018F5118F}" srcOrd="0" destOrd="1" presId="urn:microsoft.com/office/officeart/2005/8/layout/chevron2"/>
    <dgm:cxn modelId="{BF8868D6-B093-5648-9188-195064A3B75D}" srcId="{AC11DCB8-2091-F146-9EEE-090A45665252}" destId="{59252DBB-5FCC-F444-93C1-9C2DF0416470}" srcOrd="0" destOrd="0" parTransId="{4F0C6051-A157-2E46-A8B4-DC721581E297}" sibTransId="{C23E784B-4F17-6441-AB34-4EF0B299776E}"/>
    <dgm:cxn modelId="{8A0844D9-86DB-3F41-A116-4C723E8FEC81}" type="presOf" srcId="{59252DBB-5FCC-F444-93C1-9C2DF0416470}" destId="{48703F02-5DFB-8847-8485-DDC2A7854371}" srcOrd="0" destOrd="0" presId="urn:microsoft.com/office/officeart/2005/8/layout/chevron2"/>
    <dgm:cxn modelId="{11D41BE5-F859-F94D-88CA-69ECA6C20561}" type="presOf" srcId="{AC11DCB8-2091-F146-9EEE-090A45665252}" destId="{4023E367-27E1-6142-AE0B-1B1CD487F9A8}" srcOrd="0" destOrd="0" presId="urn:microsoft.com/office/officeart/2005/8/layout/chevron2"/>
    <dgm:cxn modelId="{5184EEBE-F14E-234E-B96C-FED9B82A1DC2}" type="presParOf" srcId="{75A0773F-D1EF-0C47-8DE4-F3FB9B09797D}" destId="{35C77E18-3CAD-2B43-BCD3-1CA8DC09001F}" srcOrd="0" destOrd="0" presId="urn:microsoft.com/office/officeart/2005/8/layout/chevron2"/>
    <dgm:cxn modelId="{03F8050B-78EB-744A-A94E-7339D14EE74F}" type="presParOf" srcId="{35C77E18-3CAD-2B43-BCD3-1CA8DC09001F}" destId="{4023E367-27E1-6142-AE0B-1B1CD487F9A8}" srcOrd="0" destOrd="0" presId="urn:microsoft.com/office/officeart/2005/8/layout/chevron2"/>
    <dgm:cxn modelId="{62ECDB7A-0679-464B-BDED-C5354DD59A54}" type="presParOf" srcId="{35C77E18-3CAD-2B43-BCD3-1CA8DC09001F}" destId="{48703F02-5DFB-8847-8485-DDC2A7854371}" srcOrd="1" destOrd="0" presId="urn:microsoft.com/office/officeart/2005/8/layout/chevron2"/>
    <dgm:cxn modelId="{36179247-F572-594C-9665-AB0DF5E24CE4}" type="presParOf" srcId="{75A0773F-D1EF-0C47-8DE4-F3FB9B09797D}" destId="{51D51021-D652-D84C-847A-D13D204A34AC}" srcOrd="1" destOrd="0" presId="urn:microsoft.com/office/officeart/2005/8/layout/chevron2"/>
    <dgm:cxn modelId="{2FD3DA8D-C6C7-C245-96D2-57797C997D40}" type="presParOf" srcId="{75A0773F-D1EF-0C47-8DE4-F3FB9B09797D}" destId="{89A8BCC7-0411-6249-BFF8-7C7B19DA5F2B}" srcOrd="2" destOrd="0" presId="urn:microsoft.com/office/officeart/2005/8/layout/chevron2"/>
    <dgm:cxn modelId="{46EEAB3D-0E5C-F04F-A65B-96EDE31CDD54}" type="presParOf" srcId="{89A8BCC7-0411-6249-BFF8-7C7B19DA5F2B}" destId="{F9E331F6-EB60-A240-9E07-7C47020AA886}" srcOrd="0" destOrd="0" presId="urn:microsoft.com/office/officeart/2005/8/layout/chevron2"/>
    <dgm:cxn modelId="{EEF5536A-4396-A94B-8FEE-57F22B97D187}" type="presParOf" srcId="{89A8BCC7-0411-6249-BFF8-7C7B19DA5F2B}" destId="{6ABF269B-A020-E64E-8557-597B90FBE2BB}" srcOrd="1" destOrd="0" presId="urn:microsoft.com/office/officeart/2005/8/layout/chevron2"/>
    <dgm:cxn modelId="{2E92669D-CD15-FD4C-A6B9-12DA957B8EFD}" type="presParOf" srcId="{75A0773F-D1EF-0C47-8DE4-F3FB9B09797D}" destId="{C6F916BE-8C9A-134F-BAA2-3672FD01371E}" srcOrd="3" destOrd="0" presId="urn:microsoft.com/office/officeart/2005/8/layout/chevron2"/>
    <dgm:cxn modelId="{BBA53FFE-4B02-F942-8AE7-44B867B0F9B4}" type="presParOf" srcId="{75A0773F-D1EF-0C47-8DE4-F3FB9B09797D}" destId="{955427E3-F41F-D044-A7AF-A22DA622E09D}" srcOrd="4" destOrd="0" presId="urn:microsoft.com/office/officeart/2005/8/layout/chevron2"/>
    <dgm:cxn modelId="{D292C56D-EE6B-3344-BBCC-7FF5C1DB3F50}" type="presParOf" srcId="{955427E3-F41F-D044-A7AF-A22DA622E09D}" destId="{44BE5330-9365-C74A-9CCF-C820E3A58B80}" srcOrd="0" destOrd="0" presId="urn:microsoft.com/office/officeart/2005/8/layout/chevron2"/>
    <dgm:cxn modelId="{31051276-A347-0F42-A965-2F133FC00E0E}" type="presParOf" srcId="{955427E3-F41F-D044-A7AF-A22DA622E09D}" destId="{FED53087-9D70-7C44-B1B8-DE3018F5118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3E367-27E1-6142-AE0B-1B1CD487F9A8}">
      <dsp:nvSpPr>
        <dsp:cNvPr id="0" name=""/>
        <dsp:cNvSpPr/>
      </dsp:nvSpPr>
      <dsp:spPr>
        <a:xfrm rot="5400000">
          <a:off x="-224224" y="242695"/>
          <a:ext cx="1494829" cy="10463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1</a:t>
          </a:r>
          <a:endParaRPr lang="ko-KR" altLang="en-US" sz="2300" kern="1200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sp:txBody>
      <dsp:txXfrm rot="-5400000">
        <a:off x="1" y="541660"/>
        <a:ext cx="1046380" cy="448449"/>
      </dsp:txXfrm>
    </dsp:sp>
    <dsp:sp modelId="{48703F02-5DFB-8847-8485-DDC2A7854371}">
      <dsp:nvSpPr>
        <dsp:cNvPr id="0" name=""/>
        <dsp:cNvSpPr/>
      </dsp:nvSpPr>
      <dsp:spPr>
        <a:xfrm rot="5400000">
          <a:off x="5570950" y="-4523524"/>
          <a:ext cx="1006491" cy="100556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태양은 지구에 빛과 열을 제공</a:t>
          </a:r>
          <a:r>
            <a:rPr lang="en-US" altLang="ko-KR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r>
            <a:rPr lang="ko-KR" altLang="en-US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이 에너지 중 대부분은 지구 표면에 도달하여 흡수됨</a:t>
          </a:r>
          <a:r>
            <a:rPr lang="en-US" altLang="ko-KR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9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 rot="-5400000">
        <a:off x="1046381" y="50178"/>
        <a:ext cx="10006498" cy="908225"/>
      </dsp:txXfrm>
    </dsp:sp>
    <dsp:sp modelId="{F9E331F6-EB60-A240-9E07-7C47020AA886}">
      <dsp:nvSpPr>
        <dsp:cNvPr id="0" name=""/>
        <dsp:cNvSpPr/>
      </dsp:nvSpPr>
      <dsp:spPr>
        <a:xfrm rot="5400000">
          <a:off x="-224224" y="1542922"/>
          <a:ext cx="1494829" cy="10463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2</a:t>
          </a:r>
          <a:endParaRPr lang="ko-KR" altLang="en-US" sz="2300" kern="1200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sp:txBody>
      <dsp:txXfrm rot="-5400000">
        <a:off x="1" y="1841887"/>
        <a:ext cx="1046380" cy="448449"/>
      </dsp:txXfrm>
    </dsp:sp>
    <dsp:sp modelId="{6ABF269B-A020-E64E-8557-597B90FBE2BB}">
      <dsp:nvSpPr>
        <dsp:cNvPr id="0" name=""/>
        <dsp:cNvSpPr/>
      </dsp:nvSpPr>
      <dsp:spPr>
        <a:xfrm rot="5400000">
          <a:off x="5588376" y="-3223297"/>
          <a:ext cx="971639" cy="100556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지구 표면에서 흡수된 에너지는 열로 변환되어 다시 대기 중으로 방출</a:t>
          </a:r>
          <a:r>
            <a:rPr lang="en-US" altLang="ko-KR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9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과정에서 지구는 적외선 형태의 에너지를 방출</a:t>
          </a:r>
          <a:r>
            <a:rPr lang="en-US" altLang="ko-KR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9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 rot="-5400000">
        <a:off x="1046380" y="1366131"/>
        <a:ext cx="10008199" cy="876775"/>
      </dsp:txXfrm>
    </dsp:sp>
    <dsp:sp modelId="{44BE5330-9365-C74A-9CCF-C820E3A58B80}">
      <dsp:nvSpPr>
        <dsp:cNvPr id="0" name=""/>
        <dsp:cNvSpPr/>
      </dsp:nvSpPr>
      <dsp:spPr>
        <a:xfrm rot="5400000">
          <a:off x="-224224" y="2843149"/>
          <a:ext cx="1494829" cy="10463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3</a:t>
          </a:r>
          <a:endParaRPr lang="ko-KR" altLang="en-US" sz="2300" kern="1200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sp:txBody>
      <dsp:txXfrm rot="-5400000">
        <a:off x="1" y="3142114"/>
        <a:ext cx="1046380" cy="448449"/>
      </dsp:txXfrm>
    </dsp:sp>
    <dsp:sp modelId="{FED53087-9D70-7C44-B1B8-DE3018F5118F}">
      <dsp:nvSpPr>
        <dsp:cNvPr id="0" name=""/>
        <dsp:cNvSpPr/>
      </dsp:nvSpPr>
      <dsp:spPr>
        <a:xfrm rot="5400000">
          <a:off x="5588376" y="-1923070"/>
          <a:ext cx="971639" cy="100556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대기는 이산화탄소</a:t>
          </a:r>
          <a:r>
            <a:rPr lang="en-US" altLang="ko-KR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메탄</a:t>
          </a:r>
          <a:r>
            <a:rPr lang="en-US" altLang="ko-KR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90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물증기</a:t>
          </a:r>
          <a:r>
            <a:rPr lang="ko-KR" altLang="en-US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등 온실가스를 포함하고 있음</a:t>
          </a:r>
          <a:r>
            <a:rPr lang="en-US" altLang="ko-KR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endParaRPr lang="ko-KR" altLang="en-US" sz="19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온실가스들은 지구로부터 방출된 적외선 에너지를 흡수하고 다시 방출하는 능력이 있음</a:t>
          </a:r>
          <a:r>
            <a:rPr lang="en-US" altLang="ko-KR" sz="19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9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 rot="-5400000">
        <a:off x="1046380" y="2666358"/>
        <a:ext cx="10008199" cy="8767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3E367-27E1-6142-AE0B-1B1CD487F9A8}">
      <dsp:nvSpPr>
        <dsp:cNvPr id="0" name=""/>
        <dsp:cNvSpPr/>
      </dsp:nvSpPr>
      <dsp:spPr>
        <a:xfrm rot="5400000">
          <a:off x="-218284" y="239940"/>
          <a:ext cx="1455232" cy="1018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4</a:t>
          </a:r>
          <a:endParaRPr lang="ko-KR" altLang="en-US" sz="2300" kern="1200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sp:txBody>
      <dsp:txXfrm rot="-5400000">
        <a:off x="1" y="530986"/>
        <a:ext cx="1018662" cy="436570"/>
      </dsp:txXfrm>
    </dsp:sp>
    <dsp:sp modelId="{48703F02-5DFB-8847-8485-DDC2A7854371}">
      <dsp:nvSpPr>
        <dsp:cNvPr id="0" name=""/>
        <dsp:cNvSpPr/>
      </dsp:nvSpPr>
      <dsp:spPr>
        <a:xfrm rot="5400000">
          <a:off x="5570422" y="-4547068"/>
          <a:ext cx="979830" cy="10083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18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온실가스에 의해 흡수된 적외선 에너지는 다시 대기를 </a:t>
          </a:r>
          <a:r>
            <a:rPr lang="ko-KR" altLang="en-US" sz="1800" kern="120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통해 재방출</a:t>
          </a:r>
          <a:endParaRPr lang="ko-KR" altLang="en-US" sz="18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18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에너지의 일부는 우주로 빠져나가고 일부는 지구로 </a:t>
          </a:r>
          <a:r>
            <a:rPr lang="ko-KR" altLang="en-US" sz="1800" kern="120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다시 반사</a:t>
          </a:r>
          <a:endParaRPr lang="ko-KR" altLang="en-US" sz="18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 rot="-5400000">
        <a:off x="1018663" y="52522"/>
        <a:ext cx="10035518" cy="884168"/>
      </dsp:txXfrm>
    </dsp:sp>
    <dsp:sp modelId="{F9E331F6-EB60-A240-9E07-7C47020AA886}">
      <dsp:nvSpPr>
        <dsp:cNvPr id="0" name=""/>
        <dsp:cNvSpPr/>
      </dsp:nvSpPr>
      <dsp:spPr>
        <a:xfrm rot="5400000">
          <a:off x="-218284" y="1607376"/>
          <a:ext cx="1455232" cy="1018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5</a:t>
          </a:r>
          <a:endParaRPr lang="ko-KR" altLang="en-US" sz="2300" kern="1200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sp:txBody>
      <dsp:txXfrm rot="-5400000">
        <a:off x="1" y="1898422"/>
        <a:ext cx="1018662" cy="436570"/>
      </dsp:txXfrm>
    </dsp:sp>
    <dsp:sp modelId="{6ABF269B-A020-E64E-8557-597B90FBE2BB}">
      <dsp:nvSpPr>
        <dsp:cNvPr id="0" name=""/>
        <dsp:cNvSpPr/>
      </dsp:nvSpPr>
      <dsp:spPr>
        <a:xfrm rot="5400000">
          <a:off x="5485735" y="-3179632"/>
          <a:ext cx="1149203" cy="10083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spc="-50" baseline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온실가스가 적외선 에너지를 반사하여 지구 </a:t>
          </a:r>
          <a:r>
            <a:rPr lang="ko-KR" altLang="en-US" sz="2000" kern="1200" spc="-50" baseline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표면으로 돌려보내면</a:t>
          </a:r>
          <a:r>
            <a:rPr lang="en-US" altLang="ko-KR" sz="2000" kern="1200" spc="-50" baseline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altLang="en-US" sz="2000" kern="1200" spc="-50" baseline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지구 표면의 온도가 상승</a:t>
          </a:r>
          <a:endParaRPr lang="ko-KR" altLang="en-US" sz="2000" kern="1200" spc="-50" baseline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현상이 바로 온실효과</a:t>
          </a:r>
          <a:r>
            <a:rPr lang="ko-KR" altLang="en-US" sz="2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이며</a:t>
          </a:r>
          <a:r>
            <a:rPr lang="en-US" altLang="ko-KR" sz="2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2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이로 인해 지구의 평균 온도는 태양 에너지만으로는 </a:t>
          </a:r>
          <a:br>
            <a:rPr lang="en-US" altLang="ko-KR" sz="2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</a:br>
          <a:r>
            <a:rPr lang="ko-KR" altLang="en-US" sz="2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설명할 수 없는 더 높은 수준을 </a:t>
          </a:r>
          <a:r>
            <a:rPr lang="ko-KR" altLang="en-US" sz="2000" kern="120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유지하게 됨</a:t>
          </a:r>
          <a:endParaRPr lang="ko-KR" altLang="en-US" sz="20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 rot="-5400000">
        <a:off x="1018663" y="1343539"/>
        <a:ext cx="10027250" cy="1037005"/>
      </dsp:txXfrm>
    </dsp:sp>
    <dsp:sp modelId="{44BE5330-9365-C74A-9CCF-C820E3A58B80}">
      <dsp:nvSpPr>
        <dsp:cNvPr id="0" name=""/>
        <dsp:cNvSpPr/>
      </dsp:nvSpPr>
      <dsp:spPr>
        <a:xfrm rot="5400000">
          <a:off x="-218284" y="2873161"/>
          <a:ext cx="1455232" cy="1018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>
              <a:latin typeface="G마켓 산스 TTF Bold" panose="02000000000000000000" pitchFamily="2" charset="-127"/>
              <a:ea typeface="G마켓 산스 TTF Bold" panose="02000000000000000000" pitchFamily="2" charset="-127"/>
            </a:rPr>
            <a:t>6</a:t>
          </a:r>
          <a:endParaRPr lang="ko-KR" altLang="en-US" sz="2300" kern="1200" dirty="0"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sp:txBody>
      <dsp:txXfrm rot="-5400000">
        <a:off x="1" y="3164207"/>
        <a:ext cx="1018662" cy="436570"/>
      </dsp:txXfrm>
    </dsp:sp>
    <dsp:sp modelId="{FED53087-9D70-7C44-B1B8-DE3018F5118F}">
      <dsp:nvSpPr>
        <dsp:cNvPr id="0" name=""/>
        <dsp:cNvSpPr/>
      </dsp:nvSpPr>
      <dsp:spPr>
        <a:xfrm rot="5400000">
          <a:off x="5587386" y="-1913847"/>
          <a:ext cx="945901" cy="10083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인간 활동</a:t>
          </a:r>
          <a:r>
            <a:rPr lang="en-US" altLang="ko-KR" sz="18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8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특히 화석 연료의 사용과 산림 파괴는 온실가스 농도를 증가시켜 온실효과를 </a:t>
          </a:r>
          <a:r>
            <a:rPr lang="ko-KR" altLang="en-US" sz="180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강화시킴</a:t>
          </a:r>
          <a:r>
            <a:rPr lang="en-US" altLang="ko-KR" sz="18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endParaRPr lang="ko-KR" altLang="en-US" sz="18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결과 지구 온난화와 같은 기후 변화 문제로 이어짐</a:t>
          </a:r>
          <a:r>
            <a:rPr lang="en-US" altLang="ko-KR" sz="18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8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 rot="-5400000">
        <a:off x="1018663" y="2701051"/>
        <a:ext cx="10037174" cy="853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cc.ch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검은실선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실제 관측된 연평균 지표면 온도</a:t>
            </a:r>
            <a:endParaRPr kumimoji="1" lang="en-US" altLang="ko-KR" dirty="0"/>
          </a:p>
          <a:p>
            <a:r>
              <a:rPr kumimoji="1" lang="ko-KR" altLang="en-US" dirty="0" err="1"/>
              <a:t>노랑실선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인위적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자연적 요인</a:t>
            </a:r>
            <a:endParaRPr kumimoji="1" lang="en-US" altLang="ko-KR" dirty="0"/>
          </a:p>
          <a:p>
            <a:r>
              <a:rPr kumimoji="1" lang="ko-KR" altLang="en-US" dirty="0" err="1"/>
              <a:t>파랑실선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자연적 요인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태양 및 화살활동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72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b="0" i="0" u="none" strike="noStrike" dirty="0">
                <a:effectLst/>
                <a:highlight>
                  <a:srgbClr val="FFFFFF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3"/>
              </a:rPr>
              <a:t>Intergovernmental Panel on Climate Change</a:t>
            </a:r>
            <a:r>
              <a:rPr lang="en-US" altLang="ko-KR" b="0" i="0" u="none" strike="noStrike" dirty="0">
                <a:effectLst/>
                <a:highlight>
                  <a:srgbClr val="FFFFFF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3"/>
              </a:rPr>
              <a:t>:</a:t>
            </a:r>
            <a:r>
              <a:rPr lang="ko-KR" altLang="en-US" b="0" i="0" u="none" strike="noStrike" dirty="0">
                <a:effectLst/>
                <a:highlight>
                  <a:srgbClr val="FFFFFF"/>
                </a:highlight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3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마켓 산스 TTF Light" panose="02000000000000000000" pitchFamily="2" charset="-127"/>
              </a:rPr>
              <a:t>기후변화와 관련된 전 지구적 위험을 평가하고 국제적 대책을 마련하기 위해 세계기상기구</a:t>
            </a:r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마켓 산스 TTF Light" panose="02000000000000000000" pitchFamily="2" charset="-127"/>
              </a:rPr>
              <a:t>(</a:t>
            </a:r>
            <a:r>
              <a:rPr lang="en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마켓 산스 TTF Light" panose="02000000000000000000" pitchFamily="2" charset="-127"/>
              </a:rPr>
              <a:t>WMO)</a:t>
            </a:r>
            <a:r>
              <a:rPr lang="ko-KR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마켓 산스 TTF Light" panose="02000000000000000000" pitchFamily="2" charset="-127"/>
              </a:rPr>
              <a:t>와 유엔환경 계획</a:t>
            </a:r>
            <a:r>
              <a:rPr lang="en-US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마켓 산스 TTF Light" panose="02000000000000000000" pitchFamily="2" charset="-127"/>
              </a:rPr>
              <a:t>(</a:t>
            </a:r>
            <a:r>
              <a:rPr lang="en" altLang="ko-K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마켓 산스 TTF Light" panose="02000000000000000000" pitchFamily="2" charset="-127"/>
              </a:rPr>
              <a:t>UNEP)</a:t>
            </a:r>
            <a:r>
              <a:rPr lang="ko-KR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마켓 산스 TTF Light" panose="02000000000000000000" pitchFamily="2" charset="-127"/>
              </a:rPr>
              <a:t>이 공동으로 설립한 유엔 산하 국제 협의체</a:t>
            </a:r>
            <a:endParaRPr lang="en" altLang="ko-KR" b="0" i="0" u="none" strike="noStrike" dirty="0">
              <a:effectLst/>
              <a:highlight>
                <a:srgbClr val="FFFFFF"/>
              </a:highlight>
              <a:latin typeface="G마켓 산스 TTF Light" panose="02000000000000000000" pitchFamily="2" charset="-127"/>
              <a:ea typeface="G마켓 산스 TTF Light" panose="02000000000000000000" pitchFamily="2" charset="-127"/>
              <a:hlinkClick r:id="rId3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309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607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2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2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66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유엔기후협약 목표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목표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: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협약의 궁극적 목표는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"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인간 활동에 의해 발생하는 온실 가스의 농도를 대기 중에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안정화시켜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지구 생태계에 해로운 기후 시스템의 변화를 방지하고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경제 발전을 지속 가능한 방식으로 진행할 수 있도록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"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하는 것입니다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교토의정서 목표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배출 목표 설정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: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의정서는 참여 국가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(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주로 선진국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들에게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1990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년 대비 온실 가스 배출량을 평균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5.2%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감축할 것을 요구합니다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감축 목표는 국가별로 다르게 설정되어 있으며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, 2008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년부터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2012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년까지의 첫 번째 의무 이행 기간 동안 이루어져야 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참여 국가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: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대부분의 선진국들이 참여했지만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미국은 의정서에 서명하였으나 비준하지 않았고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개발 도상국은 감축 의무가 부과되지 않았습니다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G마켓 산스 TTF Light" panose="02000000000000000000" pitchFamily="2" charset="-127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42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파리협약 </a:t>
            </a:r>
            <a:r>
              <a:rPr kumimoji="1" lang="ko-KR" altLang="en-US" dirty="0" err="1"/>
              <a:t>그외</a:t>
            </a:r>
            <a:r>
              <a:rPr kumimoji="1" lang="ko-KR" altLang="en-US" dirty="0"/>
              <a:t> 내용</a:t>
            </a:r>
            <a:endParaRPr kumimoji="1" lang="en-US" altLang="ko-KR" dirty="0"/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검토 및 투명성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: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파리협약은 강화된 투명성 프레임워크를 통해 각국의 진행 상황과 이행을 정기적으로 검토하고 평가합니다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손실과 피해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: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기후 변화로 인한 손실과 피해에 대응하기 위한 메커니즘을 포함하고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특히 취약 국가들을 지원하는 조치를 포함합니다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재정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: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선진국은 개발 도상국을 지원하기 위해 재정적 자원을 제공할 것을 약속하며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이 자금은 각종 적응 및 완화 조치에 사용됩니다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. 2020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년부터 매년 최소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1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천억 달러의 지원이 목표로 설정되었습니다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기술 개발 및 이전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: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기후 변화 대응을 위한 기술 협력과 이전을 촉진하기 위한 조치가 포함됩니다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글로벌 피크 및 중립성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: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온실 가스 배출의 글로벌 피크를 신속히 도달한 뒤 감소시켜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, 21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세기 후반에는 온실 가스 배출과 흡수의 균형을 이루는 것을 목표로 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G마켓 산스 TTF Light" panose="02000000000000000000" pitchFamily="2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국가별 결정기여</a:t>
            </a:r>
            <a:b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</a:b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-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EU: 2030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년까지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90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년대비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 최소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40%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감축 목표</a:t>
            </a:r>
            <a:b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</a:b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-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 미국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2025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년까지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2005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년 대비 배출량의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26~28%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G마켓 산스 TTF Light" panose="02000000000000000000" pitchFamily="2" charset="-127"/>
              </a:rPr>
              <a:t> 감축</a:t>
            </a:r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G마켓 산스 TTF Light" panose="02000000000000000000" pitchFamily="2" charset="-127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721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55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91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17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13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862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46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824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72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태양광 패널 설치</a:t>
            </a:r>
            <a:r>
              <a:rPr lang="en-US" altLang="ko-KR" dirty="0"/>
              <a:t>, </a:t>
            </a:r>
            <a:r>
              <a:rPr lang="ko-KR" altLang="en-US" dirty="0"/>
              <a:t>유지 관리</a:t>
            </a:r>
            <a:r>
              <a:rPr lang="en-US" altLang="ko-KR" dirty="0"/>
              <a:t>, </a:t>
            </a:r>
            <a:r>
              <a:rPr lang="ko-KR" altLang="en-US" dirty="0"/>
              <a:t>풍력 터빈 제작 등이 새로운 일자리를 만들어내는 분야입니다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168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https://www.index.go.kr/unity/potal/sdg/SDGMain.do?cdNo=100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648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81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44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43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420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5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57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77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4983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74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82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217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54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5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185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510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918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482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99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84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093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95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74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53B8-036B-4914-A013-3D2CEFF8DC66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BFEEFA44-ADA2-4C59-BF50-640BFF2921A0}" type="datetime6">
              <a:rPr lang="ko-KR" altLang="en-US" smtClean="0"/>
              <a:t>2024년 12월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524CEF48-860A-4A9F-B18F-3DEA42F857FA}" type="datetime6">
              <a:rPr lang="ko-KR" altLang="en-US" smtClean="0"/>
              <a:t>2024년 12월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8AC815-4D78-49FE-AA8E-D31EFA6B5537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>
            <a:extLst>
              <a:ext uri="{FF2B5EF4-FFF2-40B4-BE49-F238E27FC236}">
                <a16:creationId xmlns:a16="http://schemas.microsoft.com/office/drawing/2014/main" id="{4D49513F-B8EE-65E0-31DF-911369D83B1F}"/>
              </a:ext>
            </a:extLst>
          </p:cNvPr>
          <p:cNvSpPr txBox="1">
            <a:spLocks/>
          </p:cNvSpPr>
          <p:nvPr/>
        </p:nvSpPr>
        <p:spPr>
          <a:xfrm>
            <a:off x="6096000" y="3682663"/>
            <a:ext cx="3752143" cy="530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ko-KR" altLang="en-US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신재생에너지 활용 </a:t>
            </a:r>
            <a:r>
              <a:rPr lang="en-US" altLang="ko-KR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IoT</a:t>
            </a:r>
            <a:r>
              <a:rPr lang="ko-KR" altLang="en-US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96" y="3664694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sz="6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DC99AC-78BE-A6EA-D8B9-8C208B89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세계 기후 변화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B76BD06-78DA-B30E-99D0-26BC22BA7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가파르게 상승한 화석연료 사용량</a:t>
            </a:r>
            <a:endParaRPr lang="en-US" altLang="ko-KR" b="1" dirty="0"/>
          </a:p>
          <a:p>
            <a:r>
              <a:rPr lang="ko-KR" altLang="en-US" sz="2400" dirty="0"/>
              <a:t>선진국 중심의 산업 발전 이후에도 새롭게 산업이 확장되는 개발도상국의 지속적인 화석연료 사용</a:t>
            </a:r>
            <a:endParaRPr lang="en-US" altLang="ko-KR" sz="2400" dirty="0"/>
          </a:p>
          <a:p>
            <a:r>
              <a:rPr lang="ko-KR" altLang="en-US" sz="2400" dirty="0"/>
              <a:t>지구의 온도변화는 자연스러운 현상</a:t>
            </a:r>
            <a:br>
              <a:rPr lang="en-US" altLang="ko-KR" sz="2400" dirty="0"/>
            </a:br>
            <a:r>
              <a:rPr lang="ko-KR" altLang="en-US" sz="2400" dirty="0"/>
              <a:t>이 아니며</a:t>
            </a:r>
            <a:r>
              <a:rPr lang="en-US" altLang="ko-KR" sz="2400" dirty="0"/>
              <a:t>,</a:t>
            </a:r>
            <a:r>
              <a:rPr lang="ko-KR" altLang="en-US" sz="2400" dirty="0"/>
              <a:t> 이산화탄소가스가 온도 </a:t>
            </a:r>
            <a:br>
              <a:rPr lang="en-US" altLang="ko-KR" sz="2400" dirty="0"/>
            </a:br>
            <a:r>
              <a:rPr lang="ko-KR" altLang="en-US" sz="2400" dirty="0"/>
              <a:t>변화에 미치는 영향을</a:t>
            </a:r>
            <a:r>
              <a:rPr lang="en-US" altLang="ko-KR" sz="2400" dirty="0"/>
              <a:t> </a:t>
            </a:r>
            <a:r>
              <a:rPr lang="ko-KR" altLang="en-US" sz="2400" dirty="0"/>
              <a:t>분석한 결과</a:t>
            </a:r>
            <a:br>
              <a:rPr lang="en-US" altLang="ko-KR" sz="2400" dirty="0"/>
            </a:br>
            <a:r>
              <a:rPr lang="ko-KR" altLang="en-US" sz="2400" dirty="0"/>
              <a:t>인간의 활동이 영향이 있음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FE1B9-7B95-CA91-A053-02CB9706CC2E}"/>
              </a:ext>
            </a:extLst>
          </p:cNvPr>
          <p:cNvSpPr txBox="1"/>
          <p:nvPr/>
        </p:nvSpPr>
        <p:spPr>
          <a:xfrm>
            <a:off x="8614916" y="5808197"/>
            <a:ext cx="753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:IPCC</a:t>
            </a:r>
            <a:endParaRPr kumimoji="1" lang="ko-KR" altLang="en-US" sz="900" dirty="0">
              <a:solidFill>
                <a:schemeClr val="bg2">
                  <a:lumMod val="9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" name="그림 9" descr="텍스트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442FBDF7-3C03-3155-BE2C-590A2D6CB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87" y="3041901"/>
            <a:ext cx="5915025" cy="249053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2F7E0-3AA6-7AE4-B333-BA584E80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9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세계 기후 변화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B76BD06-78DA-B30E-99D0-26BC22BA7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가파르게 상승한 화석연료 사용량</a:t>
            </a:r>
            <a:endParaRPr lang="en-US" altLang="ko-KR" sz="2400" b="1" dirty="0"/>
          </a:p>
          <a:p>
            <a:r>
              <a:rPr lang="ko-KR" altLang="en-US" sz="2400" dirty="0"/>
              <a:t>산업화로 유발된 온실효과의 지나친 확산은 북극해의 빙하 감소 및 지구 전체 해수면 수위를 </a:t>
            </a:r>
            <a:r>
              <a:rPr lang="en-US" altLang="ko-KR" sz="2400" dirty="0"/>
              <a:t>10cm</a:t>
            </a:r>
            <a:r>
              <a:rPr lang="ko-KR" altLang="en-US" sz="2400" dirty="0"/>
              <a:t> 이상 상승 시킴</a:t>
            </a:r>
            <a:endParaRPr lang="en-US" altLang="ko-KR" sz="2400" dirty="0"/>
          </a:p>
          <a:p>
            <a:r>
              <a:rPr lang="ko-KR" altLang="en-US" sz="2400" dirty="0"/>
              <a:t>온실가스 배출을 조절하지 못한다면 </a:t>
            </a:r>
            <a:r>
              <a:rPr lang="en-US" altLang="ko-KR" sz="2400" dirty="0"/>
              <a:t>21</a:t>
            </a:r>
            <a:r>
              <a:rPr lang="ko-KR" altLang="en-US" sz="2400" dirty="0"/>
              <a:t>세기 말의 지구 표면 온도가 최대 </a:t>
            </a:r>
            <a:r>
              <a:rPr lang="en-US" altLang="ko-KR" sz="2400" dirty="0"/>
              <a:t>5.8</a:t>
            </a:r>
            <a:r>
              <a:rPr lang="ko-KR" altLang="en-US" sz="2400" dirty="0"/>
              <a:t>도 증가할 것이라는 </a:t>
            </a:r>
            <a:r>
              <a:rPr lang="en-US" altLang="ko-KR" sz="2400" dirty="0"/>
              <a:t>IPCC</a:t>
            </a:r>
            <a:r>
              <a:rPr lang="ko-KR" altLang="en-US" sz="2400" dirty="0"/>
              <a:t>의 추산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2E6EA-962A-E93A-D796-81B1F1C9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56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세계 기후 변화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B76BD06-78DA-B30E-99D0-26BC22BA7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온실효과란</a:t>
            </a:r>
            <a:r>
              <a:rPr lang="en-US" altLang="ko-KR" b="1" dirty="0"/>
              <a:t>?</a:t>
            </a:r>
            <a:endParaRPr lang="en-US" altLang="ko-KR" sz="2400" b="1" dirty="0"/>
          </a:p>
          <a:p>
            <a:r>
              <a:rPr lang="ko-KR" altLang="en-US" sz="2400" dirty="0"/>
              <a:t>지구가 태양으로부터 받는 에너지를</a:t>
            </a:r>
            <a:br>
              <a:rPr lang="en-US" altLang="ko-KR" sz="2400" dirty="0"/>
            </a:br>
            <a:r>
              <a:rPr lang="ko-KR" altLang="en-US" sz="2400" dirty="0"/>
              <a:t>흡수하고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이를 다시 우주로 방출하는</a:t>
            </a:r>
            <a:br>
              <a:rPr lang="en-US" altLang="ko-KR" sz="2400" dirty="0"/>
            </a:br>
            <a:r>
              <a:rPr lang="ko-KR" altLang="en-US" sz="2400" dirty="0"/>
              <a:t>과정에서 일부 에너지가 대기에 의해 </a:t>
            </a:r>
            <a:br>
              <a:rPr lang="en-US" altLang="ko-KR" sz="2400" dirty="0"/>
            </a:br>
            <a:r>
              <a:rPr lang="ko-KR" altLang="en-US" sz="2400" dirty="0"/>
              <a:t>지구로 다시 반사되어 지구의 온도를 </a:t>
            </a:r>
            <a:br>
              <a:rPr lang="en-US" altLang="ko-KR" sz="2400" dirty="0"/>
            </a:br>
            <a:r>
              <a:rPr lang="ko-KR" altLang="en-US" sz="2400" dirty="0"/>
              <a:t>높이는 현상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dirty="0"/>
              <a:t>        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5725277-E314-B068-F4E2-7F2124EF2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3048" y="1794660"/>
            <a:ext cx="5439227" cy="4079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4660D-9D02-66C7-591A-AFA3EB31BE72}"/>
              </a:ext>
            </a:extLst>
          </p:cNvPr>
          <p:cNvSpPr txBox="1"/>
          <p:nvPr/>
        </p:nvSpPr>
        <p:spPr>
          <a:xfrm>
            <a:off x="8362998" y="5946131"/>
            <a:ext cx="16802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kumimoji="1" lang="en-US" altLang="ko-KR" sz="900" dirty="0" err="1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wikimedia</a:t>
            </a:r>
            <a:r>
              <a:rPr kumimoji="1"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commons</a:t>
            </a:r>
            <a:endParaRPr kumimoji="1" lang="ko-KR" altLang="en-US" sz="900" dirty="0">
              <a:solidFill>
                <a:schemeClr val="bg2">
                  <a:lumMod val="9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3E5289-8367-4CFC-9F23-9F655099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60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세계 기후 변화</a:t>
            </a: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64015862-0058-E5A7-A58B-F30E6A9FA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691076"/>
              </p:ext>
            </p:extLst>
          </p:nvPr>
        </p:nvGraphicFramePr>
        <p:xfrm>
          <a:off x="838200" y="2188029"/>
          <a:ext cx="1110201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26F5D1-3A89-5919-4647-BACF2EF4DDF2}"/>
              </a:ext>
            </a:extLst>
          </p:cNvPr>
          <p:cNvSpPr txBox="1"/>
          <p:nvPr/>
        </p:nvSpPr>
        <p:spPr>
          <a:xfrm>
            <a:off x="838200" y="1396879"/>
            <a:ext cx="6131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온실효과의 원인 </a:t>
            </a:r>
            <a:r>
              <a:rPr lang="en-US" altLang="ko-KR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</a:t>
            </a:r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이산화탄소가 주범</a:t>
            </a:r>
            <a:endParaRPr lang="en-US" altLang="ko-KR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7B8D8-FB42-E9E5-6E32-AF566AD7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0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세계 기후 변화</a:t>
            </a: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64015862-0058-E5A7-A58B-F30E6A9FA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487869"/>
              </p:ext>
            </p:extLst>
          </p:nvPr>
        </p:nvGraphicFramePr>
        <p:xfrm>
          <a:off x="838200" y="2188029"/>
          <a:ext cx="1110201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26F5D1-3A89-5919-4647-BACF2EF4DDF2}"/>
              </a:ext>
            </a:extLst>
          </p:cNvPr>
          <p:cNvSpPr txBox="1"/>
          <p:nvPr/>
        </p:nvSpPr>
        <p:spPr>
          <a:xfrm>
            <a:off x="838200" y="1396879"/>
            <a:ext cx="6131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온실효과의 원인 </a:t>
            </a:r>
            <a:r>
              <a:rPr lang="en-US" altLang="ko-KR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</a:t>
            </a:r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이산화탄소가 주범</a:t>
            </a:r>
            <a:endParaRPr lang="en-US" altLang="ko-KR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1D776-769C-C6E6-8C37-F7A5BCAB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83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기후 변화 협약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E671EA-97B9-16EF-CDAF-1C29AE2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69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기후 변화 협약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B76BD06-78DA-B30E-99D0-26BC22BA7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유엔기후변화협약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1992</a:t>
            </a:r>
            <a:r>
              <a:rPr lang="ko-KR" altLang="en-US" sz="2400" dirty="0"/>
              <a:t>년 채택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r>
              <a:rPr lang="en-US" altLang="ko-KR" sz="2400" dirty="0"/>
              <a:t>1994</a:t>
            </a:r>
            <a:r>
              <a:rPr lang="ko-KR" altLang="en-US" sz="2400" dirty="0"/>
              <a:t>년 </a:t>
            </a:r>
            <a:r>
              <a:rPr lang="en-US" altLang="ko-KR" sz="2400" dirty="0"/>
              <a:t>3</a:t>
            </a:r>
            <a:r>
              <a:rPr lang="ko-KR" altLang="en-US" sz="2400" dirty="0"/>
              <a:t>월에 발효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-</a:t>
            </a:r>
            <a:r>
              <a:rPr lang="ko-KR" altLang="en-US" sz="2400" dirty="0"/>
              <a:t> 기후변화문제에 대처하기 위한 국제적인 노력의 틀 마련 목표</a:t>
            </a:r>
            <a:endParaRPr lang="en-US" altLang="ko-KR" sz="2400" dirty="0"/>
          </a:p>
          <a:p>
            <a:r>
              <a:rPr lang="ko-KR" altLang="en-US" sz="2400" dirty="0"/>
              <a:t>교토의정서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1997</a:t>
            </a:r>
            <a:r>
              <a:rPr lang="ko-KR" altLang="en-US" sz="2400" dirty="0"/>
              <a:t>년 </a:t>
            </a:r>
            <a:r>
              <a:rPr lang="en-US" altLang="ko-KR" sz="2400" dirty="0"/>
              <a:t>12</a:t>
            </a:r>
            <a:r>
              <a:rPr lang="ko-KR" altLang="en-US" sz="2400" dirty="0"/>
              <a:t>월 채택된 협약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r>
              <a:rPr lang="en-US" altLang="ko-KR" sz="2400" dirty="0"/>
              <a:t>2005</a:t>
            </a:r>
            <a:r>
              <a:rPr lang="ko-KR" altLang="en-US" sz="2400" dirty="0"/>
              <a:t>년 </a:t>
            </a:r>
            <a:r>
              <a:rPr lang="en-US" altLang="ko-KR" sz="2400" dirty="0"/>
              <a:t>2</a:t>
            </a:r>
            <a:r>
              <a:rPr lang="ko-KR" altLang="en-US" sz="2400" dirty="0"/>
              <a:t>월 발효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-</a:t>
            </a:r>
            <a:r>
              <a:rPr lang="ko-KR" altLang="en-US" sz="2400" dirty="0"/>
              <a:t> 기후변화문제에 대응하기 위해 선진국들이 온실가스 배출량을 줄이는 구체적인 목표를 설정</a:t>
            </a:r>
            <a:endParaRPr lang="en-US" altLang="ko-KR" sz="2400" dirty="0"/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파리기후변화협약</a:t>
            </a:r>
            <a:r>
              <a:rPr lang="en-US" altLang="ko-KR" sz="2400" b="1" dirty="0">
                <a:solidFill>
                  <a:schemeClr val="accent2"/>
                </a:solidFill>
              </a:rPr>
              <a:t>:</a:t>
            </a:r>
            <a:r>
              <a:rPr lang="ko-KR" altLang="en-US" sz="2400" b="1" dirty="0">
                <a:solidFill>
                  <a:schemeClr val="accent2"/>
                </a:solidFill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</a:rPr>
              <a:t>2015</a:t>
            </a:r>
            <a:r>
              <a:rPr lang="ko-KR" altLang="en-US" sz="2400" b="1" dirty="0">
                <a:solidFill>
                  <a:schemeClr val="accent2"/>
                </a:solidFill>
              </a:rPr>
              <a:t>년 </a:t>
            </a:r>
            <a:r>
              <a:rPr lang="en-US" altLang="ko-KR" sz="2400" b="1" dirty="0">
                <a:solidFill>
                  <a:schemeClr val="accent2"/>
                </a:solidFill>
              </a:rPr>
              <a:t>12</a:t>
            </a:r>
            <a:r>
              <a:rPr lang="ko-KR" altLang="en-US" sz="2400" b="1" dirty="0">
                <a:solidFill>
                  <a:schemeClr val="accent2"/>
                </a:solidFill>
              </a:rPr>
              <a:t>월 채택</a:t>
            </a:r>
            <a:r>
              <a:rPr lang="en-US" altLang="ko-KR" sz="2400" b="1" dirty="0">
                <a:solidFill>
                  <a:schemeClr val="accent2"/>
                </a:solidFill>
              </a:rPr>
              <a:t>.</a:t>
            </a:r>
            <a:r>
              <a:rPr lang="ko-KR" altLang="en-US" sz="2400" b="1" dirty="0">
                <a:solidFill>
                  <a:schemeClr val="accent2"/>
                </a:solidFill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</a:rPr>
              <a:t>2016</a:t>
            </a:r>
            <a:r>
              <a:rPr lang="ko-KR" altLang="en-US" sz="2400" b="1" dirty="0">
                <a:solidFill>
                  <a:schemeClr val="accent2"/>
                </a:solidFill>
              </a:rPr>
              <a:t>년 </a:t>
            </a:r>
            <a:r>
              <a:rPr lang="en-US" altLang="ko-KR" sz="2400" b="1" dirty="0">
                <a:solidFill>
                  <a:schemeClr val="accent2"/>
                </a:solidFill>
              </a:rPr>
              <a:t>11</a:t>
            </a:r>
            <a:r>
              <a:rPr lang="ko-KR" altLang="en-US" sz="2400" b="1" dirty="0">
                <a:solidFill>
                  <a:schemeClr val="accent2"/>
                </a:solidFill>
              </a:rPr>
              <a:t>월 발효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2D66B-E66A-B66A-DB71-21636919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9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파리기후변화협약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B76BD06-78DA-B30E-99D0-26BC22BA7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지구 평균 온도 상승을 산업화 이전 대비 </a:t>
            </a:r>
            <a:r>
              <a:rPr lang="en-US" altLang="ko-KR" sz="2400" dirty="0"/>
              <a:t>2</a:t>
            </a:r>
            <a:r>
              <a:rPr lang="ko-KR" altLang="en-US" sz="2400" dirty="0"/>
              <a:t>도보다 낮은 수준으로 유지하고 </a:t>
            </a:r>
            <a:r>
              <a:rPr lang="en-US" altLang="ko-KR" sz="2400" dirty="0"/>
              <a:t>1.5</a:t>
            </a:r>
            <a:r>
              <a:rPr lang="ko-KR" altLang="en-US" sz="2400" dirty="0"/>
              <a:t>도 수준으로 억제하도록 노력한다는 목표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모든 참여 국가는 자국의 </a:t>
            </a:r>
            <a:r>
              <a:rPr lang="en-US" altLang="ko-KR" sz="2400" dirty="0"/>
              <a:t>‘</a:t>
            </a:r>
            <a:r>
              <a:rPr lang="ko-KR" altLang="en-US" sz="2400" dirty="0"/>
              <a:t>국가별 결정 기여</a:t>
            </a:r>
            <a:r>
              <a:rPr lang="en-US" altLang="ko-KR" sz="2400" dirty="0"/>
              <a:t>’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</a:t>
            </a:r>
            <a:r>
              <a:rPr lang="en-US" altLang="ko-KR" sz="2400" dirty="0"/>
              <a:t>5</a:t>
            </a:r>
            <a:r>
              <a:rPr lang="ko-KR" altLang="en-US" sz="2400" dirty="0"/>
              <a:t>년마다 제출</a:t>
            </a:r>
            <a:endParaRPr lang="en-US" altLang="ko-KR" sz="2400" dirty="0"/>
          </a:p>
          <a:p>
            <a:r>
              <a:rPr lang="ko-KR" altLang="en-US" sz="2400" dirty="0"/>
              <a:t>선진국</a:t>
            </a:r>
            <a:r>
              <a:rPr lang="en-US" altLang="ko-KR" sz="2400" dirty="0"/>
              <a:t>,</a:t>
            </a:r>
            <a:r>
              <a:rPr lang="ko-KR" altLang="en-US" sz="2400" dirty="0"/>
              <a:t>개발도상국의 명시적인 구분 없이 모든 국가의 자발적인 온실가스 감축기여 참여를 통해 기후 행동에 참여 </a:t>
            </a:r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협력강조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DC5EA-DF20-F0F0-B963-04F11691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1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Part2.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신재생에너지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E671EA-97B9-16EF-CDAF-1C29AE2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1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신재생에너지의 정의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E671EA-97B9-16EF-CDAF-1C29AE2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3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신재생 에너지의 이해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13767B-1CD4-8CD7-1937-C3356339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신재생에너지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우리나라</a:t>
            </a:r>
            <a:endParaRPr lang="en-US" altLang="ko-KR" b="1" dirty="0"/>
          </a:p>
          <a:p>
            <a:r>
              <a:rPr lang="ko-KR" altLang="en-US" sz="2400" dirty="0"/>
              <a:t>신에너지 및 재생에너지 개발</a:t>
            </a:r>
            <a:r>
              <a:rPr lang="en-US" altLang="ko-KR" sz="2400" dirty="0"/>
              <a:t>,</a:t>
            </a:r>
            <a:r>
              <a:rPr lang="ko-KR" altLang="en-US" sz="2400" dirty="0"/>
              <a:t> 이용</a:t>
            </a:r>
            <a:r>
              <a:rPr lang="en-US" altLang="ko-KR" sz="2400" dirty="0"/>
              <a:t>,</a:t>
            </a:r>
            <a:r>
              <a:rPr lang="ko-KR" altLang="en-US" sz="2400" dirty="0"/>
              <a:t> 보급</a:t>
            </a:r>
            <a:r>
              <a:rPr lang="en-US" altLang="ko-KR" sz="2400" dirty="0"/>
              <a:t>,</a:t>
            </a:r>
            <a:r>
              <a:rPr lang="ko-KR" altLang="en-US" sz="2400" dirty="0"/>
              <a:t> 촉진법 제</a:t>
            </a:r>
            <a:r>
              <a:rPr lang="en-US" altLang="ko-KR" sz="2400" dirty="0"/>
              <a:t>2</a:t>
            </a:r>
            <a:r>
              <a:rPr lang="ko-KR" altLang="en-US" sz="2400" dirty="0"/>
              <a:t>조에 따라 </a:t>
            </a:r>
            <a:r>
              <a:rPr lang="en-US" altLang="ko-KR" sz="2400" dirty="0"/>
              <a:t>‘</a:t>
            </a:r>
            <a:r>
              <a:rPr lang="ko-KR" altLang="en-US" sz="2400" dirty="0"/>
              <a:t>기존의 화석연료를 변환시켜 이용하거나 햇빛 </a:t>
            </a:r>
            <a:r>
              <a:rPr lang="en-US" altLang="ko-KR" sz="2400" dirty="0"/>
              <a:t>/</a:t>
            </a:r>
            <a:r>
              <a:rPr lang="ko-KR" altLang="en-US" sz="2400" dirty="0"/>
              <a:t> 물 </a:t>
            </a:r>
            <a:r>
              <a:rPr lang="en-US" altLang="ko-KR" sz="2400" dirty="0"/>
              <a:t>/</a:t>
            </a:r>
            <a:r>
              <a:rPr lang="ko-KR" altLang="en-US" sz="2400" dirty="0"/>
              <a:t> 지열 </a:t>
            </a:r>
            <a:r>
              <a:rPr lang="en-US" altLang="ko-KR" sz="2400" dirty="0"/>
              <a:t>/</a:t>
            </a:r>
            <a:r>
              <a:rPr lang="ko-KR" altLang="en-US" sz="2400" dirty="0"/>
              <a:t> 강수 </a:t>
            </a:r>
            <a:r>
              <a:rPr lang="en-US" altLang="ko-KR" sz="2400" dirty="0"/>
              <a:t>/</a:t>
            </a:r>
            <a:r>
              <a:rPr lang="ko-KR" altLang="en-US" sz="2400" dirty="0"/>
              <a:t> 생물유기체 등을 포함하는 재생 가능한 에너지를 변환시켜 이용하는 에너지</a:t>
            </a:r>
            <a:r>
              <a:rPr lang="en-US" altLang="ko-KR" sz="2400" dirty="0"/>
              <a:t>’</a:t>
            </a:r>
          </a:p>
          <a:p>
            <a:r>
              <a:rPr lang="ko-KR" altLang="en-US" sz="2400" dirty="0"/>
              <a:t>국내에서는 신재생에너지라는 용어를 활용하여 포괄적으로 사용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4C3498-04CC-98CA-5DA9-392732B9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045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신재생에너지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미국</a:t>
            </a:r>
            <a:r>
              <a:rPr lang="en-US" altLang="ko-KR" b="1" dirty="0"/>
              <a:t>,</a:t>
            </a:r>
            <a:r>
              <a:rPr lang="ko-KR" altLang="en-US" b="1" dirty="0"/>
              <a:t> 유럽연합</a:t>
            </a:r>
            <a:endParaRPr lang="en-US" altLang="ko-KR" b="1" dirty="0"/>
          </a:p>
          <a:p>
            <a:r>
              <a:rPr lang="ko-KR" altLang="en-US" sz="2400" dirty="0"/>
              <a:t>신에너지와 재생에너지로 분류</a:t>
            </a:r>
            <a:endParaRPr lang="en-US" altLang="ko-KR" sz="2400" dirty="0"/>
          </a:p>
          <a:p>
            <a:r>
              <a:rPr lang="ko-KR" altLang="en-US" sz="2400" dirty="0"/>
              <a:t>신에너지</a:t>
            </a:r>
            <a:r>
              <a:rPr lang="en-US" altLang="ko-KR" sz="2400" dirty="0"/>
              <a:t>:</a:t>
            </a:r>
            <a:r>
              <a:rPr lang="ko-KR" altLang="en-US" sz="2400" dirty="0"/>
              <a:t> 연료전지</a:t>
            </a:r>
            <a:r>
              <a:rPr lang="en-US" altLang="ko-KR" sz="2400" dirty="0"/>
              <a:t>,</a:t>
            </a:r>
            <a:r>
              <a:rPr lang="ko-KR" altLang="en-US" sz="2400" dirty="0"/>
              <a:t> 석탄액화*가스화</a:t>
            </a:r>
            <a:r>
              <a:rPr lang="en-US" altLang="ko-KR" sz="2400" dirty="0"/>
              <a:t>,</a:t>
            </a:r>
            <a:r>
              <a:rPr lang="ko-KR" altLang="en-US" sz="2400" dirty="0"/>
              <a:t> 수소에너지와 같이 기존 화석연료를 대체할 수 있는 에너지</a:t>
            </a:r>
            <a:endParaRPr lang="en-US" altLang="ko-KR" sz="2400" dirty="0"/>
          </a:p>
          <a:p>
            <a:r>
              <a:rPr lang="ko-KR" altLang="en-US" sz="2400" dirty="0">
                <a:solidFill>
                  <a:schemeClr val="accent2"/>
                </a:solidFill>
              </a:rPr>
              <a:t>재생에너지</a:t>
            </a:r>
            <a:r>
              <a:rPr lang="en-US" altLang="ko-KR" sz="2400" dirty="0"/>
              <a:t>:</a:t>
            </a:r>
            <a:r>
              <a:rPr lang="ko-KR" altLang="en-US" sz="2400" dirty="0"/>
              <a:t> 태양열</a:t>
            </a:r>
            <a:r>
              <a:rPr lang="en-US" altLang="ko-KR" sz="2400" dirty="0"/>
              <a:t>,</a:t>
            </a:r>
            <a:r>
              <a:rPr lang="ko-KR" altLang="en-US" sz="2400" dirty="0"/>
              <a:t> 태양광</a:t>
            </a:r>
            <a:r>
              <a:rPr lang="en-US" altLang="ko-KR" sz="2400" dirty="0"/>
              <a:t>,</a:t>
            </a:r>
            <a:r>
              <a:rPr lang="ko-KR" altLang="en-US" sz="2400" dirty="0"/>
              <a:t> 바이오매스</a:t>
            </a:r>
            <a:r>
              <a:rPr lang="en-US" altLang="ko-KR" sz="2400" dirty="0"/>
              <a:t>,</a:t>
            </a:r>
            <a:r>
              <a:rPr lang="ko-KR" altLang="en-US" sz="2400" dirty="0"/>
              <a:t> 풍력</a:t>
            </a:r>
            <a:r>
              <a:rPr lang="en-US" altLang="ko-KR" sz="2400" dirty="0"/>
              <a:t>,</a:t>
            </a:r>
            <a:r>
              <a:rPr lang="ko-KR" altLang="en-US" sz="2400" dirty="0"/>
              <a:t> 수력</a:t>
            </a:r>
            <a:r>
              <a:rPr lang="en-US" altLang="ko-KR" sz="2400" dirty="0"/>
              <a:t>,</a:t>
            </a:r>
            <a:r>
              <a:rPr lang="ko-KR" altLang="en-US" sz="2400" dirty="0"/>
              <a:t> 지열</a:t>
            </a:r>
            <a:r>
              <a:rPr lang="en-US" altLang="ko-KR" sz="2400" dirty="0"/>
              <a:t>,</a:t>
            </a:r>
            <a:r>
              <a:rPr lang="ko-KR" altLang="en-US" sz="2400" dirty="0"/>
              <a:t> 해양에너지</a:t>
            </a:r>
            <a:r>
              <a:rPr lang="en-US" altLang="ko-KR" sz="2400" dirty="0"/>
              <a:t>,</a:t>
            </a:r>
            <a:r>
              <a:rPr lang="ko-KR" altLang="en-US" sz="2400" dirty="0"/>
              <a:t> 폐기물에너지 등 넓은 범위에 걸쳐 자연으로부터 추출할 수 있는 에너지를 비롯하여  인간의 활동에서 발생하는 폐기물을 변환한 에너지를 활용하는 기술도 포함 재생에너지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769783-53D5-7037-B3CA-A2D21B6F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81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재생에너지의 기여도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E671EA-97B9-16EF-CDAF-1C29AE2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823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재생에너지의 기여도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4507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지구에서의 재생에너지 흐름과 에너지양</a:t>
            </a:r>
            <a:endParaRPr lang="en-US" altLang="ko-KR" b="1" dirty="0"/>
          </a:p>
          <a:p>
            <a:r>
              <a:rPr lang="ko-KR" altLang="en-US" sz="2400" dirty="0"/>
              <a:t>발전시스템 대부분이 태양복사가 원동력</a:t>
            </a:r>
            <a:endParaRPr lang="en-US" altLang="ko-KR" sz="2400" dirty="0"/>
          </a:p>
          <a:p>
            <a:r>
              <a:rPr lang="ko-KR" altLang="en-US" sz="2400" dirty="0"/>
              <a:t>오늘날 태양열 발전 시스템보다 </a:t>
            </a:r>
            <a:r>
              <a:rPr lang="ko-KR" altLang="en-US" sz="2400" dirty="0">
                <a:solidFill>
                  <a:schemeClr val="accent2"/>
                </a:solidFill>
              </a:rPr>
              <a:t>태양광</a:t>
            </a:r>
            <a:r>
              <a:rPr lang="ko-KR" altLang="en-US" sz="2400" dirty="0"/>
              <a:t>발전 시스템 산업이 발달</a:t>
            </a:r>
            <a:endParaRPr lang="en-US" altLang="ko-KR" sz="2400" dirty="0"/>
          </a:p>
          <a:p>
            <a:r>
              <a:rPr lang="ko-KR" altLang="en-US" sz="2400" dirty="0"/>
              <a:t>태양에너지는 다른 형태의 에너지로 변환되어 재생에너지로 응용됨</a:t>
            </a:r>
            <a:endParaRPr lang="en-US" altLang="ko-KR" sz="2400" dirty="0"/>
          </a:p>
          <a:p>
            <a:r>
              <a:rPr lang="ko-KR" altLang="en-US" sz="2400" dirty="0"/>
              <a:t>수력발전은 오랜 기간 발전소로서 전기시스템의 에너지원으로 활용</a:t>
            </a:r>
            <a:endParaRPr lang="en-US" altLang="ko-KR" sz="2400" dirty="0"/>
          </a:p>
          <a:p>
            <a:r>
              <a:rPr lang="ko-KR" altLang="en-US" sz="2400" dirty="0"/>
              <a:t>풍력발전은 대규모로 운영되며 최근 가장 빠른 속도록 전기시스템에 공급</a:t>
            </a:r>
            <a:endParaRPr lang="en-US" altLang="ko-KR" sz="2400" dirty="0"/>
          </a:p>
          <a:p>
            <a:r>
              <a:rPr lang="ko-KR" altLang="en-US" sz="2400" dirty="0"/>
              <a:t>입지적 요건에 영향을 받음에 따라 </a:t>
            </a:r>
            <a:r>
              <a:rPr lang="ko-KR" altLang="en-US" sz="2400" dirty="0">
                <a:solidFill>
                  <a:schemeClr val="accent2"/>
                </a:solidFill>
              </a:rPr>
              <a:t>풍력</a:t>
            </a:r>
            <a:r>
              <a:rPr lang="en-US" altLang="ko-KR" sz="2400" dirty="0">
                <a:solidFill>
                  <a:schemeClr val="accent2"/>
                </a:solidFill>
              </a:rPr>
              <a:t>/</a:t>
            </a:r>
            <a:r>
              <a:rPr lang="ko-KR" altLang="en-US" sz="2400" dirty="0">
                <a:solidFill>
                  <a:schemeClr val="accent2"/>
                </a:solidFill>
              </a:rPr>
              <a:t>태양광발전 </a:t>
            </a:r>
            <a:r>
              <a:rPr lang="ko-KR" altLang="en-US" sz="2400" dirty="0"/>
              <a:t>시스템의 비중 확대</a:t>
            </a:r>
            <a:endParaRPr lang="en-US" altLang="ko-KR" sz="2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4EC7-D8A9-B701-6689-2143DD1F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26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재생에너지의 기여도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325562"/>
            <a:ext cx="10661073" cy="4507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전기공급원 측면에서 재생에너지 기여도</a:t>
            </a:r>
            <a:endParaRPr lang="en-US" altLang="ko-KR" b="1" dirty="0"/>
          </a:p>
          <a:p>
            <a:r>
              <a:rPr lang="ko-KR" altLang="en-US" sz="2400" dirty="0"/>
              <a:t>전 세계적으로 공급되고 있는 전기에너지의 </a:t>
            </a:r>
            <a:r>
              <a:rPr lang="en-US" altLang="ko-KR" sz="2400" dirty="0"/>
              <a:t>¼</a:t>
            </a:r>
            <a:r>
              <a:rPr lang="ko-KR" altLang="en-US" sz="2400" dirty="0"/>
              <a:t> 규모가 신재생에너지로 분류</a:t>
            </a:r>
            <a:endParaRPr lang="en-US" altLang="ko-KR" sz="2400" dirty="0"/>
          </a:p>
          <a:p>
            <a:r>
              <a:rPr lang="ko-KR" altLang="en-US" sz="2400" dirty="0"/>
              <a:t>난방과 수송에는 재생에너지 기여도가 낮음</a:t>
            </a:r>
            <a:endParaRPr lang="en-US" altLang="ko-KR" sz="2400" dirty="0"/>
          </a:p>
          <a:p>
            <a:r>
              <a:rPr lang="en-US" altLang="ko-KR" sz="2400" dirty="0"/>
              <a:t>2020</a:t>
            </a:r>
            <a:r>
              <a:rPr lang="ko-KR" altLang="en-US" sz="2400" dirty="0"/>
              <a:t>년 기준으로 수력발전 시스템의 </a:t>
            </a:r>
            <a:br>
              <a:rPr lang="en-US" altLang="ko-KR" sz="2400" dirty="0"/>
            </a:br>
            <a:r>
              <a:rPr lang="ko-KR" altLang="en-US" sz="2400" dirty="0"/>
              <a:t>기여도가 가장 높고</a:t>
            </a:r>
            <a:r>
              <a:rPr lang="en-US" altLang="ko-KR" sz="2400" dirty="0"/>
              <a:t>,</a:t>
            </a:r>
            <a:r>
              <a:rPr lang="ko-KR" altLang="en-US" sz="2400" dirty="0"/>
              <a:t> 풍력</a:t>
            </a:r>
            <a:r>
              <a:rPr lang="en-US" altLang="ko-KR" sz="2400" dirty="0"/>
              <a:t>/</a:t>
            </a:r>
            <a:r>
              <a:rPr lang="ko-KR" altLang="en-US" sz="2400" dirty="0"/>
              <a:t>태양광발전 </a:t>
            </a:r>
            <a:br>
              <a:rPr lang="en-US" altLang="ko-KR" sz="2400" dirty="0"/>
            </a:br>
            <a:r>
              <a:rPr lang="ko-KR" altLang="en-US" sz="2400" dirty="0"/>
              <a:t>시스템이 뒤를 잇고 있음</a:t>
            </a:r>
            <a:r>
              <a:rPr lang="en-US" altLang="ko-KR" sz="2400" dirty="0"/>
              <a:t>.</a:t>
            </a:r>
          </a:p>
        </p:txBody>
      </p:sp>
      <p:pic>
        <p:nvPicPr>
          <p:cNvPr id="7" name="그림 6" descr="그래프, 라인, 텍스트, 도표이(가) 표시된 사진&#10;&#10;자동 생성된 설명">
            <a:extLst>
              <a:ext uri="{FF2B5EF4-FFF2-40B4-BE49-F238E27FC236}">
                <a16:creationId xmlns:a16="http://schemas.microsoft.com/office/drawing/2014/main" id="{B496984D-44F2-13B5-053A-0EFB319ED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52" y="3306176"/>
            <a:ext cx="5403545" cy="2500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422B3-3E6A-8ABE-1266-7820FC272684}"/>
              </a:ext>
            </a:extLst>
          </p:cNvPr>
          <p:cNvSpPr txBox="1"/>
          <p:nvPr/>
        </p:nvSpPr>
        <p:spPr>
          <a:xfrm>
            <a:off x="8568060" y="6015071"/>
            <a:ext cx="13163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kumimoji="1"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싱크탱크 </a:t>
            </a:r>
            <a:r>
              <a:rPr kumimoji="1"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Ember</a:t>
            </a:r>
            <a:endParaRPr kumimoji="1" lang="ko-KR" altLang="en-US" sz="900" dirty="0">
              <a:solidFill>
                <a:schemeClr val="bg2">
                  <a:lumMod val="9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D00079-C79F-8722-7D53-6988760D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873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신재생에너지의 중요성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E671EA-97B9-16EF-CDAF-1C29AE2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195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환경적 중요성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신재생에너지는 화석 연료 사용을 대체함으로써 온실가스 배출을 크게 줄일 수 있음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이는 지구 온난화와 기후 변화의 주요 원인 중 하나인 탄소 배출을 감소시키는 데 기여함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신재생에너지는 대기 오염 물질의 배출도 현저히 낮춰 </a:t>
            </a:r>
            <a:r>
              <a:rPr lang="ko-KR" altLang="en-US" sz="2400" dirty="0" err="1"/>
              <a:t>대기질</a:t>
            </a:r>
            <a:r>
              <a:rPr lang="ko-KR" altLang="en-US" sz="2400" dirty="0"/>
              <a:t> 개선에 </a:t>
            </a:r>
            <a:r>
              <a:rPr lang="ko-KR" altLang="en-US" sz="2400" dirty="0" err="1"/>
              <a:t>도움줌</a:t>
            </a:r>
            <a:r>
              <a:rPr lang="en-US" altLang="ko-KR" sz="2400" dirty="0"/>
              <a:t>. </a:t>
            </a:r>
            <a:r>
              <a:rPr lang="ko-KR" altLang="en-US" sz="2400" dirty="0"/>
              <a:t>예를 들어</a:t>
            </a:r>
            <a:r>
              <a:rPr lang="en-US" altLang="ko-KR" sz="2400" dirty="0"/>
              <a:t>, </a:t>
            </a:r>
            <a:r>
              <a:rPr lang="ko-KR" altLang="en-US" sz="2400" dirty="0"/>
              <a:t>풍력</a:t>
            </a:r>
            <a:r>
              <a:rPr lang="en-US" altLang="ko-KR" sz="2400" dirty="0"/>
              <a:t>/</a:t>
            </a:r>
            <a:r>
              <a:rPr lang="ko-KR" altLang="en-US" sz="2400" dirty="0"/>
              <a:t>태양광 발전은 운영 과정에서 어떠한 유해 가스도 배출하지 않아 환경 보호에 매우 효과적임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508E77-801F-4916-C2EF-C29322FD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97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경제적 중요성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09240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신재생에너지는 에너지 수입 의존도를 감소시켜 에너지 안보를 강화하고 국가 경제에 안정성을 제공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많은 국가들이 에너지를 수입에 의존하는데</a:t>
            </a:r>
            <a:r>
              <a:rPr lang="en-US" altLang="ko-KR" sz="2400" dirty="0"/>
              <a:t>, </a:t>
            </a:r>
            <a:r>
              <a:rPr lang="ko-KR" altLang="en-US" sz="2400" dirty="0"/>
              <a:t>국내에서 신재생에너지원을 개발하고 활용함으로써 이러한 의존도를 줄일 수 있음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신재생에너지 분야는 새로운 기술과 산업의 발전을 촉진시키며</a:t>
            </a:r>
            <a:r>
              <a:rPr lang="en-US" altLang="ko-KR" sz="2400" dirty="0"/>
              <a:t>, </a:t>
            </a:r>
            <a:r>
              <a:rPr lang="ko-KR" altLang="en-US" sz="2400" dirty="0"/>
              <a:t>이는 다양한 고용 기회를 창출하여 경제적 이득을 가져옴</a:t>
            </a:r>
            <a:r>
              <a:rPr lang="en-US" altLang="ko-KR" sz="2400" dirty="0"/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54DCDB-D907-1560-B49B-F052A54A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783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사회적 중요성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신재생에너지는 에너지 접근성을 개선하여 더 많은 사람들이 안정적이고 지속 가능한 에너지원에 접근할 수 있도록 함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특히 도시 외곽이나 도서지역 같은 원격 지역에서 </a:t>
            </a:r>
            <a:r>
              <a:rPr lang="ko-KR" altLang="en-US" sz="2400" dirty="0" err="1"/>
              <a:t>전력망</a:t>
            </a:r>
            <a:r>
              <a:rPr lang="ko-KR" altLang="en-US" sz="2400" dirty="0"/>
              <a:t> 연결이 어려운 곳에서 태양광 패널이나 소규모 풍력 발전기 등을 이용한 분산 전력 시스템은 큰 변화를 가져올 수 있음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이는 경제적</a:t>
            </a:r>
            <a:r>
              <a:rPr lang="en-US" altLang="ko-KR" sz="2400" dirty="0"/>
              <a:t>, </a:t>
            </a:r>
            <a:r>
              <a:rPr lang="ko-KR" altLang="en-US" sz="2400" dirty="0"/>
              <a:t>교육적 기회를 증진시키고</a:t>
            </a:r>
            <a:r>
              <a:rPr lang="en-US" altLang="ko-KR" sz="2400" dirty="0"/>
              <a:t>, </a:t>
            </a:r>
            <a:r>
              <a:rPr lang="ko-KR" altLang="en-US" sz="2400" dirty="0"/>
              <a:t>전반적인 생활 품질을 향상시키는 데 기여함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49D65D-0F54-B0F8-7C78-EB406572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43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지속 가능성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신재생에너지는 유엔의 지속 가능한 발전 목표</a:t>
            </a:r>
            <a:r>
              <a:rPr lang="en-US" altLang="ko-KR" sz="2400" dirty="0"/>
              <a:t>(</a:t>
            </a:r>
            <a:r>
              <a:rPr lang="en" altLang="ko-KR" sz="2400" dirty="0"/>
              <a:t>SDGs) </a:t>
            </a:r>
            <a:r>
              <a:rPr lang="ko-KR" altLang="en-US" sz="2400" dirty="0"/>
              <a:t>중 하나인 </a:t>
            </a:r>
            <a:r>
              <a:rPr lang="en-US" altLang="ko-KR" sz="2400" dirty="0"/>
              <a:t>‘7.</a:t>
            </a:r>
            <a:r>
              <a:rPr lang="ko-KR" altLang="en-US" sz="2400" dirty="0"/>
              <a:t> 저렴하고 깨끗한 에너지를 보장하기</a:t>
            </a:r>
            <a:r>
              <a:rPr lang="en-US" altLang="ko-KR" sz="2400" dirty="0"/>
              <a:t>'</a:t>
            </a:r>
            <a:r>
              <a:rPr lang="ko-KR" altLang="en-US" sz="2400" dirty="0"/>
              <a:t>에 기여함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이러한 에너지원의 확대 사용은 환경 보호</a:t>
            </a:r>
            <a:r>
              <a:rPr lang="en-US" altLang="ko-KR" sz="2400" dirty="0"/>
              <a:t>, </a:t>
            </a:r>
            <a:r>
              <a:rPr lang="ko-KR" altLang="en-US" sz="2400" dirty="0"/>
              <a:t>경제 성장</a:t>
            </a:r>
            <a:r>
              <a:rPr lang="en-US" altLang="ko-KR" sz="2400" dirty="0"/>
              <a:t>, </a:t>
            </a:r>
            <a:r>
              <a:rPr lang="ko-KR" altLang="en-US" sz="2400" dirty="0"/>
              <a:t>사회적 포용성을 동시에 추구하는 지속 가능한 발전을 촉진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장기적으로 볼 때 신재생에너지는 자원의 고갈 위험이 적고</a:t>
            </a:r>
            <a:r>
              <a:rPr lang="en-US" altLang="ko-KR" sz="2400" dirty="0"/>
              <a:t>, </a:t>
            </a:r>
            <a:r>
              <a:rPr lang="ko-KR" altLang="en-US" sz="2400" dirty="0"/>
              <a:t>환경에 미치는 영향이 낮아 지속 가능한 에너지 공급이 가능</a:t>
            </a: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>
                <a:hlinkClick r:id="rId3"/>
              </a:rPr>
              <a:t>SDGs 17</a:t>
            </a:r>
            <a:r>
              <a:rPr lang="ko-KR" altLang="en-US" sz="2400" dirty="0">
                <a:hlinkClick r:id="rId3"/>
              </a:rPr>
              <a:t>개 목표로 이동</a:t>
            </a:r>
            <a:endParaRPr lang="ko-KR" altLang="en-US" sz="2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5DB37C-AB96-A69E-6556-46BB1BCD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6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Part1.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왜</a:t>
            </a:r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sz="6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E671EA-97B9-16EF-CDAF-1C29AE2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96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Part3.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신재생에너지 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E671EA-97B9-16EF-CDAF-1C29AE2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43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종류 및 특징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E671EA-97B9-16EF-CDAF-1C29AE2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55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태양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태양 에너지는 태양으로부터 오는 빛과 열을 전기 또는 열에너지로 변환하는 방식</a:t>
            </a:r>
            <a:r>
              <a:rPr lang="en-US" altLang="ko-KR" sz="2400" dirty="0"/>
              <a:t>.</a:t>
            </a:r>
            <a:r>
              <a:rPr lang="ko-KR" altLang="en-US" sz="2400" dirty="0"/>
              <a:t> 태양광 패널을 사용해 직접적으로 전기를 생성하며</a:t>
            </a:r>
            <a:r>
              <a:rPr lang="en-US" altLang="ko-KR" sz="2400" dirty="0"/>
              <a:t>, </a:t>
            </a:r>
            <a:r>
              <a:rPr lang="ko-KR" altLang="en-US" sz="2400" dirty="0"/>
              <a:t>태양열을 이용하여 물을 데우는 시스템도 포함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자원이 무한하며 설치가 간편하지만</a:t>
            </a:r>
            <a:r>
              <a:rPr lang="en-US" altLang="ko-KR" sz="2400" dirty="0"/>
              <a:t>,</a:t>
            </a:r>
            <a:br>
              <a:rPr lang="en-US" altLang="ko-KR" sz="2400" dirty="0"/>
            </a:br>
            <a:r>
              <a:rPr lang="ko-KR" altLang="en-US" sz="2400" dirty="0"/>
              <a:t>날씨와 지리적 위치에 따라 에너지 </a:t>
            </a:r>
            <a:br>
              <a:rPr lang="en-US" altLang="ko-KR" sz="2400" dirty="0"/>
            </a:br>
            <a:r>
              <a:rPr lang="ko-KR" altLang="en-US" sz="2400" dirty="0"/>
              <a:t>효율이 변동될 수 있음</a:t>
            </a:r>
            <a:r>
              <a:rPr lang="en-US" altLang="ko-KR" sz="2400" dirty="0"/>
              <a:t>.</a:t>
            </a:r>
          </a:p>
        </p:txBody>
      </p:sp>
      <p:pic>
        <p:nvPicPr>
          <p:cNvPr id="9" name="그림 8" descr="야외, 태양광 발전, 태양 에너지, 태양 전지 패널이(가) 표시된 사진&#10;&#10;자동 생성된 설명">
            <a:extLst>
              <a:ext uri="{FF2B5EF4-FFF2-40B4-BE49-F238E27FC236}">
                <a16:creationId xmlns:a16="http://schemas.microsoft.com/office/drawing/2014/main" id="{7806202D-FA1E-7F06-7CDA-D71F9C99C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5975"/>
            <a:ext cx="5542821" cy="3120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5685AD-9F1B-1609-65FF-E70B162ABD70}"/>
              </a:ext>
            </a:extLst>
          </p:cNvPr>
          <p:cNvSpPr txBox="1"/>
          <p:nvPr/>
        </p:nvSpPr>
        <p:spPr>
          <a:xfrm>
            <a:off x="8423217" y="6061547"/>
            <a:ext cx="8883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kumimoji="1" lang="en-US" altLang="ko-KR" sz="900" dirty="0" err="1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PxHere</a:t>
            </a:r>
            <a:endParaRPr kumimoji="1" lang="ko-KR" altLang="en-US" sz="900" dirty="0">
              <a:solidFill>
                <a:schemeClr val="bg2">
                  <a:lumMod val="9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DAD6AF-1238-EE7D-20CF-CD863B2A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738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풍력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풍력 에너지는 바람의 운동 에너지를 이용해 전기를 생산</a:t>
            </a:r>
            <a:r>
              <a:rPr lang="en-US" altLang="ko-KR" sz="2400" dirty="0"/>
              <a:t>. </a:t>
            </a:r>
            <a:r>
              <a:rPr lang="ko-KR" altLang="en-US" sz="2400" dirty="0"/>
              <a:t>풍력 터빈을 통해 바람의 힘을 기계적 에너지로 변환한 후 전기로 바꿈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설치 면적이 넓고 소음이 발생할 수 </a:t>
            </a:r>
            <a:br>
              <a:rPr lang="en-US" altLang="ko-KR" sz="2400" dirty="0"/>
            </a:br>
            <a:r>
              <a:rPr lang="ko-KR" altLang="en-US" sz="2400" dirty="0"/>
              <a:t>있으나</a:t>
            </a:r>
            <a:r>
              <a:rPr lang="en-US" altLang="ko-KR" sz="2400" dirty="0"/>
              <a:t>, </a:t>
            </a:r>
            <a:r>
              <a:rPr lang="ko-KR" altLang="en-US" sz="2400" dirty="0"/>
              <a:t>운영 비용이 낮고 환경 오염이 </a:t>
            </a:r>
            <a:br>
              <a:rPr lang="en-US" altLang="ko-KR" sz="2400" dirty="0"/>
            </a:br>
            <a:r>
              <a:rPr lang="ko-KR" altLang="en-US" sz="2400" dirty="0"/>
              <a:t>없는 장점이 있음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 descr="풍차, 야외, 발전기, 하늘이(가) 표시된 사진&#10;&#10;자동 생성된 설명">
            <a:extLst>
              <a:ext uri="{FF2B5EF4-FFF2-40B4-BE49-F238E27FC236}">
                <a16:creationId xmlns:a16="http://schemas.microsoft.com/office/drawing/2014/main" id="{C48F669E-4D1B-0BBF-25F6-341138A9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87" y="2565304"/>
            <a:ext cx="4856811" cy="3237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73691-C08D-6E19-BD2F-1AA571340794}"/>
              </a:ext>
            </a:extLst>
          </p:cNvPr>
          <p:cNvSpPr txBox="1"/>
          <p:nvPr/>
        </p:nvSpPr>
        <p:spPr>
          <a:xfrm>
            <a:off x="8534100" y="6087901"/>
            <a:ext cx="7825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:Pixels</a:t>
            </a:r>
            <a:endParaRPr kumimoji="1" lang="ko-KR" altLang="en-US" sz="900" dirty="0">
              <a:solidFill>
                <a:schemeClr val="bg2">
                  <a:lumMod val="9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0C47FA-1619-5364-A357-E7E53DB8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45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수력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수력 에너지는 물의 흐름을 이용하여 전기를 생산하는 방식</a:t>
            </a:r>
            <a:r>
              <a:rPr lang="en-US" altLang="ko-KR" sz="2400" dirty="0"/>
              <a:t>. </a:t>
            </a:r>
            <a:r>
              <a:rPr lang="ko-KR" altLang="en-US" sz="2400" dirty="0"/>
              <a:t>강이나 댐에서 물을 높은 곳에서 낮은 곳으로 </a:t>
            </a:r>
            <a:r>
              <a:rPr lang="ko-KR" altLang="en-US" sz="2400" dirty="0" err="1"/>
              <a:t>흘려보내며</a:t>
            </a:r>
            <a:r>
              <a:rPr lang="ko-KR" altLang="en-US" sz="2400" dirty="0"/>
              <a:t> 그 에너지를 전기로 변환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에너지 생산이 안정적이고 비용 </a:t>
            </a:r>
            <a:br>
              <a:rPr lang="en-US" altLang="ko-KR" sz="2400" dirty="0"/>
            </a:br>
            <a:r>
              <a:rPr lang="ko-KR" altLang="en-US" sz="2400" dirty="0"/>
              <a:t>효율적이나</a:t>
            </a:r>
            <a:r>
              <a:rPr lang="en-US" altLang="ko-KR" sz="2400" dirty="0"/>
              <a:t>, </a:t>
            </a:r>
            <a:r>
              <a:rPr lang="ko-KR" altLang="en-US" sz="2400" dirty="0"/>
              <a:t>대규모 시설은 생태계에 </a:t>
            </a:r>
            <a:br>
              <a:rPr lang="en-US" altLang="ko-KR" sz="2400" dirty="0"/>
            </a:br>
            <a:r>
              <a:rPr lang="ko-KR" altLang="en-US" sz="2400" dirty="0"/>
              <a:t>영향을 줄 수 있음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 descr="야외, 장면, 물, 하늘이(가) 표시된 사진&#10;&#10;자동 생성된 설명">
            <a:extLst>
              <a:ext uri="{FF2B5EF4-FFF2-40B4-BE49-F238E27FC236}">
                <a16:creationId xmlns:a16="http://schemas.microsoft.com/office/drawing/2014/main" id="{09A8D2A5-ACB1-549A-D849-59CB2F569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53" y="2621857"/>
            <a:ext cx="4876171" cy="3250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8FA5AE-3C01-E852-2803-1E0E6B8FE045}"/>
              </a:ext>
            </a:extLst>
          </p:cNvPr>
          <p:cNvSpPr txBox="1"/>
          <p:nvPr/>
        </p:nvSpPr>
        <p:spPr>
          <a:xfrm>
            <a:off x="8314747" y="6157360"/>
            <a:ext cx="8883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kumimoji="1" lang="en-US" altLang="ko-KR" sz="900" dirty="0" err="1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PxHere</a:t>
            </a:r>
            <a:endParaRPr kumimoji="1" lang="ko-KR" altLang="en-US" sz="900" dirty="0">
              <a:solidFill>
                <a:schemeClr val="bg2">
                  <a:lumMod val="9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01B929-F425-BF3D-355B-68058847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812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지열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지열 에너지는 지구 내부의 열을 이용하는 기술</a:t>
            </a:r>
            <a:r>
              <a:rPr lang="en-US" altLang="ko-KR" sz="2400" dirty="0"/>
              <a:t>.</a:t>
            </a:r>
            <a:r>
              <a:rPr lang="ko-KR" altLang="en-US" sz="2400" dirty="0"/>
              <a:t> 지하의 뜨거운 물과 증기를 추출하여 발전소에서 전기를 생산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에너지원이 안정적이고 환경에</a:t>
            </a:r>
            <a:br>
              <a:rPr lang="en-US" altLang="ko-KR" sz="2400" dirty="0"/>
            </a:br>
            <a:r>
              <a:rPr lang="ko-KR" altLang="en-US" sz="2400" dirty="0"/>
              <a:t>미치는 영향이 적으나</a:t>
            </a:r>
            <a:r>
              <a:rPr lang="en-US" altLang="ko-KR" sz="2400" dirty="0"/>
              <a:t>, </a:t>
            </a:r>
            <a:r>
              <a:rPr lang="ko-KR" altLang="en-US" sz="2400" dirty="0"/>
              <a:t>초기 투자 </a:t>
            </a:r>
            <a:br>
              <a:rPr lang="en-US" altLang="ko-KR" sz="2400" dirty="0"/>
            </a:br>
            <a:r>
              <a:rPr lang="ko-KR" altLang="en-US" sz="2400" dirty="0"/>
              <a:t>비용이 높음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 descr="야외, 자연, 구름, 하늘이(가) 표시된 사진&#10;&#10;자동 생성된 설명">
            <a:extLst>
              <a:ext uri="{FF2B5EF4-FFF2-40B4-BE49-F238E27FC236}">
                <a16:creationId xmlns:a16="http://schemas.microsoft.com/office/drawing/2014/main" id="{44FEE7C8-C536-AD42-099F-4DDE5BEBC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118969"/>
            <a:ext cx="5519577" cy="3656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CD50E8-0675-87AE-4434-B4B7778D0200}"/>
              </a:ext>
            </a:extLst>
          </p:cNvPr>
          <p:cNvSpPr txBox="1"/>
          <p:nvPr/>
        </p:nvSpPr>
        <p:spPr>
          <a:xfrm>
            <a:off x="8411595" y="6111249"/>
            <a:ext cx="8883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kumimoji="1" lang="en-US" altLang="ko-KR" sz="900" dirty="0" err="1">
                <a:solidFill>
                  <a:schemeClr val="bg2">
                    <a:lumMod val="9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PxHere</a:t>
            </a:r>
            <a:endParaRPr kumimoji="1" lang="ko-KR" altLang="en-US" sz="900" dirty="0">
              <a:solidFill>
                <a:schemeClr val="bg2">
                  <a:lumMod val="9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C0137A-EE97-A77A-0A96-202A1162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04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바이오매스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바이오매스 에너지는 식물</a:t>
            </a:r>
            <a:r>
              <a:rPr lang="en-US" altLang="ko-KR" sz="2400" dirty="0"/>
              <a:t>, </a:t>
            </a:r>
            <a:r>
              <a:rPr lang="ko-KR" altLang="en-US" sz="2400" dirty="0"/>
              <a:t>나무</a:t>
            </a:r>
            <a:r>
              <a:rPr lang="en-US" altLang="ko-KR" sz="2400" dirty="0"/>
              <a:t>, </a:t>
            </a:r>
            <a:r>
              <a:rPr lang="ko-KR" altLang="en-US" sz="2400" dirty="0"/>
              <a:t>동물의 유기적 잔재 또는 인간의 생활 쓰레기를 연소시키거나 발효</a:t>
            </a:r>
            <a:r>
              <a:rPr lang="en-US" altLang="ko-KR" sz="2400" dirty="0"/>
              <a:t>, </a:t>
            </a:r>
            <a:r>
              <a:rPr lang="ko-KR" altLang="en-US" sz="2400" dirty="0"/>
              <a:t>가스화와 같은 화학적 과정을 통해 </a:t>
            </a:r>
            <a:r>
              <a:rPr lang="ko-KR" altLang="en-US" sz="2400"/>
              <a:t>바이오가스를 생성</a:t>
            </a:r>
            <a:endParaRPr lang="en-US" altLang="ko-KR" sz="2400" dirty="0"/>
          </a:p>
          <a:p>
            <a:r>
              <a:rPr lang="ko-KR" altLang="en-US" sz="2400" dirty="0"/>
              <a:t>발생하는 열로 물을 가열하고 이 증기로 터빈을 돌려 전기를 생산하며</a:t>
            </a:r>
            <a:r>
              <a:rPr lang="en-US" altLang="ko-KR" sz="2400" dirty="0"/>
              <a:t>, </a:t>
            </a:r>
            <a:r>
              <a:rPr lang="ko-KR" altLang="en-US" sz="2400" dirty="0"/>
              <a:t>이 과정에서 탄소 중립적인 연료로 간주되는 재생 가능한 </a:t>
            </a:r>
            <a:r>
              <a:rPr lang="ko-KR" altLang="en-US" sz="2400"/>
              <a:t>자원을 활용</a:t>
            </a:r>
            <a:endParaRPr lang="en-US" altLang="ko-KR" sz="2400" dirty="0"/>
          </a:p>
          <a:p>
            <a:r>
              <a:rPr lang="ko-KR" altLang="en-US" sz="2400" dirty="0"/>
              <a:t>자원의 재생산 가능성이 있으나</a:t>
            </a:r>
            <a:r>
              <a:rPr lang="en-US" altLang="ko-KR" sz="2400" dirty="0"/>
              <a:t>, </a:t>
            </a:r>
            <a:r>
              <a:rPr lang="ko-KR" altLang="en-US" sz="2400" dirty="0"/>
              <a:t>대규모로 사용할 경우 토지 이용에 문제가 생길 </a:t>
            </a:r>
            <a:r>
              <a:rPr lang="ko-KR" altLang="en-US" sz="2400"/>
              <a:t>수 있음</a:t>
            </a:r>
            <a:endParaRPr lang="en-US" altLang="ko-KR" sz="2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4EB0B0-B9A7-8F43-671F-08A3956A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127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해양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해양 에너지는 바다의 파도</a:t>
            </a:r>
            <a:r>
              <a:rPr lang="en-US" altLang="ko-KR" sz="2400" dirty="0"/>
              <a:t>, </a:t>
            </a:r>
            <a:r>
              <a:rPr lang="ko-KR" altLang="en-US" sz="2400" dirty="0"/>
              <a:t>조류</a:t>
            </a:r>
            <a:r>
              <a:rPr lang="en-US" altLang="ko-KR" sz="2400" dirty="0"/>
              <a:t>, </a:t>
            </a:r>
            <a:r>
              <a:rPr lang="ko-KR" altLang="en-US" sz="2400"/>
              <a:t>해양 열 에너지 </a:t>
            </a:r>
            <a:r>
              <a:rPr lang="ko-KR" altLang="en-US" sz="2400" dirty="0"/>
              <a:t>등을 이용하는 기술</a:t>
            </a:r>
            <a:r>
              <a:rPr lang="en-US" altLang="ko-KR" sz="2400" dirty="0"/>
              <a:t>.</a:t>
            </a:r>
          </a:p>
          <a:p>
            <a:pPr marL="457200" lvl="1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파도 에너지는 파도의 상승과 하강 운동을 기계적 에너지로 전환하여 전기를 생성</a:t>
            </a:r>
            <a:r>
              <a:rPr lang="en-US" altLang="ko-KR" sz="2000" dirty="0"/>
              <a:t>.</a:t>
            </a:r>
          </a:p>
          <a:p>
            <a:pPr marL="457200" lvl="1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조류 에너지는 바다의 조류가 터빈을 회전시켜 전기를 생산</a:t>
            </a:r>
            <a:r>
              <a:rPr lang="en-US" altLang="ko-KR" sz="2000" dirty="0"/>
              <a:t>.</a:t>
            </a:r>
          </a:p>
          <a:p>
            <a:pPr marL="457200" lvl="1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 해양 열 에너지는 해수의 온도 차를 이용해 저온과 고온의 열교환을 통해 발전기를 구동</a:t>
            </a:r>
            <a:r>
              <a:rPr lang="en-US" altLang="ko-KR" sz="2000" dirty="0"/>
              <a:t>.</a:t>
            </a:r>
          </a:p>
          <a:p>
            <a:r>
              <a:rPr lang="ko-KR" altLang="en-US" sz="2400" dirty="0"/>
              <a:t>에너지원이 풍부하고 지속 가능하지만</a:t>
            </a:r>
            <a:r>
              <a:rPr lang="en-US" altLang="ko-KR" sz="2400" dirty="0"/>
              <a:t>, </a:t>
            </a:r>
            <a:r>
              <a:rPr lang="ko-KR" altLang="en-US" sz="2400" dirty="0"/>
              <a:t>기술 개발과 환경 영향 평가가 필요한 초기 단계임</a:t>
            </a:r>
            <a:r>
              <a:rPr lang="en-US" altLang="ko-KR" sz="2400" dirty="0"/>
              <a:t>. </a:t>
            </a:r>
            <a:r>
              <a:rPr lang="ko-KR" altLang="en-US" sz="2400" dirty="0"/>
              <a:t>발전 시설의 설치와 유지 보수가 어려울 수 있음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8E2A91-01D9-B3DA-4A5E-317B281F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326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폐기물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폐기물 에너지는 생활이나 산업 활동에서 발생하는 폐기물을 연소하거나 바이오 화학적 과정을 통해 에너지를 생성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연소 과정에서 발생하는 열은 물을 가열하여 증기를 생성하고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 증기로 터빈을 구동하여 전기를 생산함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메탄 발효와 같은 과정을 통해 생성된 바이오가스를 이용해 열 또는 전기를 생산함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폐기물 처리와 에너지 생산을 동시에 해결할 수 있으나</a:t>
            </a:r>
            <a:r>
              <a:rPr lang="en-US" altLang="ko-KR" sz="2400" dirty="0"/>
              <a:t>, </a:t>
            </a:r>
            <a:r>
              <a:rPr lang="ko-KR" altLang="en-US" sz="2400" dirty="0"/>
              <a:t>배출가스 처리와 환경 오염의 우려가 존재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4C6E42-1843-5A26-A2C7-6DACE91B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794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신재생에너지의 장단점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E671EA-97B9-16EF-CDAF-1C29AE2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7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천체, 행성, 구체, 대기권 밖이(가) 표시된 사진&#10;&#10;자동 생성된 설명">
            <a:extLst>
              <a:ext uri="{FF2B5EF4-FFF2-40B4-BE49-F238E27FC236}">
                <a16:creationId xmlns:a16="http://schemas.microsoft.com/office/drawing/2014/main" id="{201CD2BD-0A9C-F8B7-9635-2C1A2A532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346" y="0"/>
            <a:ext cx="12718691" cy="686964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1E63D4-973E-57F6-3F15-54DEC62ACDFA}"/>
              </a:ext>
            </a:extLst>
          </p:cNvPr>
          <p:cNvSpPr txBox="1"/>
          <p:nvPr/>
        </p:nvSpPr>
        <p:spPr>
          <a:xfrm>
            <a:off x="10102378" y="6510204"/>
            <a:ext cx="15888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kumimoji="1" lang="ko-KR" altLang="en-US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탄소중립 </a:t>
            </a:r>
            <a:r>
              <a:rPr kumimoji="1" lang="ko-KR" altLang="en-US" sz="1050" dirty="0" err="1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정책포털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24AE9-7A9C-DC79-056B-8FFF8C57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7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태양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장점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무한하고 깨끗한 에너지원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운영 및 유지 비용이 낮음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설치가 비교적 쉽고</a:t>
            </a:r>
            <a:r>
              <a:rPr lang="en-US" altLang="ko-KR" dirty="0"/>
              <a:t>, </a:t>
            </a:r>
            <a:r>
              <a:rPr lang="ko-KR" altLang="en-US" dirty="0"/>
              <a:t>규모가 유연함</a:t>
            </a:r>
            <a:r>
              <a:rPr lang="en-US" altLang="ko-KR" dirty="0"/>
              <a:t>(</a:t>
            </a:r>
            <a:r>
              <a:rPr lang="ko-KR" altLang="en-US" dirty="0"/>
              <a:t>작은 가정용부터 대규모 발전소까지</a:t>
            </a:r>
            <a:r>
              <a:rPr lang="en-US" altLang="ko-KR" dirty="0"/>
              <a:t>)</a:t>
            </a:r>
          </a:p>
          <a:p>
            <a:r>
              <a:rPr lang="ko-KR" altLang="en-US" sz="2400" dirty="0"/>
              <a:t>단점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햇빛이 없는 날이나 야간에는 발전이 불가능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초기 설치 비용이 비교적 높음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대규모 설치 시 많은 면적을 필요로 함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75DB1-F0C5-1D38-0852-DA8BF79C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21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풍력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장점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풍부하고 끊임없는 에너지원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운영 중 탄소 배출이 없음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비교적 낮은 운영 비용</a:t>
            </a:r>
          </a:p>
          <a:p>
            <a:r>
              <a:rPr lang="ko-KR" altLang="en-US" sz="2400" dirty="0"/>
              <a:t>단점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바람의 불규칙성으로 인한 발전 불안정성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소음과 시각적 영향이 환경에 미칠 수 있음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새와 같은 야생 동물에게 영향을 줄 수 있음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E94A54-7E8C-EB0C-A9AD-4FFCC8A65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05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수력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장점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매우 안정적이고 예측 가능한 에너지원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상대적으로 낮은 운영 및 유지 비용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추가적으로 물 저장</a:t>
            </a:r>
            <a:r>
              <a:rPr lang="en-US" altLang="ko-KR" dirty="0"/>
              <a:t>, </a:t>
            </a:r>
            <a:r>
              <a:rPr lang="ko-KR" altLang="en-US" dirty="0"/>
              <a:t>홍수 제어</a:t>
            </a:r>
            <a:r>
              <a:rPr lang="en-US" altLang="ko-KR" dirty="0"/>
              <a:t>, </a:t>
            </a:r>
            <a:r>
              <a:rPr lang="ko-KR" altLang="en-US" dirty="0"/>
              <a:t>관개 등의 혜택 제공</a:t>
            </a:r>
          </a:p>
          <a:p>
            <a:r>
              <a:rPr lang="ko-KR" altLang="en-US" sz="2400" dirty="0"/>
              <a:t>단점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큰 환경적 영향</a:t>
            </a:r>
            <a:r>
              <a:rPr lang="en-US" altLang="ko-KR" dirty="0"/>
              <a:t>(</a:t>
            </a:r>
            <a:r>
              <a:rPr lang="ko-KR" altLang="en-US" dirty="0"/>
              <a:t>수생태계 파괴</a:t>
            </a:r>
            <a:r>
              <a:rPr lang="en-US" altLang="ko-KR" dirty="0"/>
              <a:t>, </a:t>
            </a:r>
            <a:r>
              <a:rPr lang="ko-KR" altLang="en-US" dirty="0"/>
              <a:t>홍수 지역 발생 가능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지리적 제약이 있음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대규모 인프라 투자 필요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AEFCDF-ABA3-9D87-BA6C-B8572C97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지열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장점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매우 안정적이고 지속 가능한 에너지원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운영 비용이 낮고 에너지 효율이 높음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소음이 적고 시각적 영향이 거의 없음</a:t>
            </a:r>
          </a:p>
          <a:p>
            <a:r>
              <a:rPr lang="ko-KR" altLang="en-US" sz="2400" dirty="0"/>
              <a:t>단점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특정 지리적 조건 필요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초기 설치 비용이 매우 높음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지하 자원 추출로 인한 지반 침하 가능성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578DA0-6FDD-BB50-CCD9-2BE1D2CD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02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바이오매스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장점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재생 가능하고 탄소 중립적인 에너지원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폐기물 처리와 에너지 생산이 동시에 가능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저장과 운송이 용이함</a:t>
            </a:r>
          </a:p>
          <a:p>
            <a:r>
              <a:rPr lang="ko-KR" altLang="en-US" sz="2400" dirty="0"/>
              <a:t>단점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연소 시 대기 오염 물질 배출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대규모 생산 시 토지 및 수자원 사용 증가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에너지 효율이 상대적으로 낮을 수 있음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1D82DD-17A5-8489-56B8-2AB859D4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322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해양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장점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풍부하고 예측 가능한 에너지원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환경에 미치는 영향이 비교적 낮음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연중 안정적인 에너지 공급 가능</a:t>
            </a:r>
          </a:p>
          <a:p>
            <a:r>
              <a:rPr lang="ko-KR" altLang="en-US" sz="2400" dirty="0"/>
              <a:t>단점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기술 개발이 초기 단계이며 비용이 높음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설치 및 유지 보수가 어려움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해양 생태계에 영향을 줄 수 있음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70D497-D732-58BC-5655-09DDF0C3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33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폐기물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장점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폐기물 처리와 에너지 생산을 동시에 해결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도시 지역에서 쉽게 획득 가능한 자원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재활용이 어려운 폐기물을 유용하게 사용</a:t>
            </a:r>
          </a:p>
          <a:p>
            <a:r>
              <a:rPr lang="ko-KR" altLang="en-US" sz="2400" dirty="0"/>
              <a:t>단점</a:t>
            </a:r>
            <a:r>
              <a:rPr lang="en-US" altLang="ko-KR" sz="2400" dirty="0"/>
              <a:t>: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발전 과정에서 유해한 배출물이 발생할 수 있음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처리 시설의 설치와 운영이 복잡함</a:t>
            </a:r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자원의 질과 양에 따라 에너지 효율이 변동될 수 있음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5EC3D4-3E0E-1EF6-C59B-A7F9BBAC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443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151225-7CDD-A2C2-B75C-6F08AACF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자연이(가) 표시된 사진&#10;&#10;자동 생성된 설명">
            <a:extLst>
              <a:ext uri="{FF2B5EF4-FFF2-40B4-BE49-F238E27FC236}">
                <a16:creationId xmlns:a16="http://schemas.microsoft.com/office/drawing/2014/main" id="{C2045DBF-9DCC-3361-A684-F09B45909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719" y="-18446"/>
            <a:ext cx="12765438" cy="6894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D400C-7E3E-E5DF-9341-2B00B6F42ADD}"/>
              </a:ext>
            </a:extLst>
          </p:cNvPr>
          <p:cNvSpPr txBox="1"/>
          <p:nvPr/>
        </p:nvSpPr>
        <p:spPr>
          <a:xfrm>
            <a:off x="10102378" y="6510204"/>
            <a:ext cx="15888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kumimoji="1" lang="ko-KR" altLang="en-US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탄소중립 </a:t>
            </a:r>
            <a:r>
              <a:rPr kumimoji="1" lang="ko-KR" altLang="en-US" sz="1050" dirty="0" err="1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정책포털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CD6F99-4C85-DF49-3AB8-53A309BB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3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자연, PC 게임이(가) 표시된 사진&#10;&#10;자동 생성된 설명">
            <a:extLst>
              <a:ext uri="{FF2B5EF4-FFF2-40B4-BE49-F238E27FC236}">
                <a16:creationId xmlns:a16="http://schemas.microsoft.com/office/drawing/2014/main" id="{E52440FE-7CAD-9C0C-4C77-D439543A8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143" y="-17594"/>
            <a:ext cx="12762285" cy="6893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3D1C91-8016-DBCB-1942-8B57122DDF5A}"/>
              </a:ext>
            </a:extLst>
          </p:cNvPr>
          <p:cNvSpPr txBox="1"/>
          <p:nvPr/>
        </p:nvSpPr>
        <p:spPr>
          <a:xfrm>
            <a:off x="10102378" y="6510204"/>
            <a:ext cx="15888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kumimoji="1" lang="ko-KR" altLang="en-US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탄소중립 </a:t>
            </a:r>
            <a:r>
              <a:rPr kumimoji="1" lang="ko-KR" altLang="en-US" sz="1050" dirty="0" err="1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정책포털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54E17-72BF-48AC-6161-8D8E2CA7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99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 descr="텍스트, 스크린샷, 우주이(가) 표시된 사진&#10;&#10;자동 생성된 설명">
            <a:extLst>
              <a:ext uri="{FF2B5EF4-FFF2-40B4-BE49-F238E27FC236}">
                <a16:creationId xmlns:a16="http://schemas.microsoft.com/office/drawing/2014/main" id="{3F427AD0-1EF5-9294-F0E3-3157022FD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1797" y="-1465651"/>
            <a:ext cx="17435593" cy="941734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04FFBC-EF1E-BB37-CD5D-061AB9D5E423}"/>
              </a:ext>
            </a:extLst>
          </p:cNvPr>
          <p:cNvSpPr txBox="1"/>
          <p:nvPr/>
        </p:nvSpPr>
        <p:spPr>
          <a:xfrm>
            <a:off x="10102378" y="6510204"/>
            <a:ext cx="15888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kumimoji="1" lang="ko-KR" altLang="en-US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탄소중립 </a:t>
            </a:r>
            <a:r>
              <a:rPr kumimoji="1" lang="ko-KR" altLang="en-US" sz="1050" dirty="0" err="1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정책포털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BF29BB-A6C2-AA2A-A948-68A4FBB3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97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 descr="텍스트, 스크린샷, 사람, 손이(가) 표시된 사진&#10;&#10;자동 생성된 설명">
            <a:extLst>
              <a:ext uri="{FF2B5EF4-FFF2-40B4-BE49-F238E27FC236}">
                <a16:creationId xmlns:a16="http://schemas.microsoft.com/office/drawing/2014/main" id="{CE51923C-8CF8-D46C-D699-574C1685B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7010" y="-1370540"/>
            <a:ext cx="17026020" cy="919612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6D93CC-C74F-ECB8-20E6-36393CFE8AAF}"/>
              </a:ext>
            </a:extLst>
          </p:cNvPr>
          <p:cNvSpPr txBox="1"/>
          <p:nvPr/>
        </p:nvSpPr>
        <p:spPr>
          <a:xfrm>
            <a:off x="10102378" y="6510204"/>
            <a:ext cx="15888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출처</a:t>
            </a:r>
            <a:r>
              <a:rPr kumimoji="1" lang="en-US" altLang="ko-KR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kumimoji="1" lang="ko-KR" altLang="en-US" sz="1050" dirty="0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탄소중립 </a:t>
            </a:r>
            <a:r>
              <a:rPr kumimoji="1" lang="ko-KR" altLang="en-US" sz="1050" dirty="0" err="1">
                <a:solidFill>
                  <a:schemeClr val="bg1">
                    <a:lumMod val="8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정책포털</a:t>
            </a:r>
            <a:endParaRPr kumimoji="1" lang="ko-KR" altLang="en-US" sz="1050" dirty="0">
              <a:solidFill>
                <a:schemeClr val="bg1">
                  <a:lumMod val="8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A8BBA-1663-814C-72C4-7F2DB174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5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세계 기후 변화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E671EA-97B9-16EF-CDAF-1C29AE2D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37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8852</TotalTime>
  <Words>2033</Words>
  <Application>Microsoft Office PowerPoint</Application>
  <PresentationFormat>와이드스크린</PresentationFormat>
  <Paragraphs>307</Paragraphs>
  <Slides>47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메이플스토리</vt:lpstr>
      <vt:lpstr>Arial</vt:lpstr>
      <vt:lpstr>G마켓 산스 TTF Bold</vt:lpstr>
      <vt:lpstr>G마켓 산스 TTF Light</vt:lpstr>
      <vt:lpstr>G마켓 산스 TTF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세계 기후 변화</vt:lpstr>
      <vt:lpstr>세계 기후 변화</vt:lpstr>
      <vt:lpstr>세계 기후 변화</vt:lpstr>
      <vt:lpstr>세계 기후 변화</vt:lpstr>
      <vt:lpstr>세계 기후 변화</vt:lpstr>
      <vt:lpstr>PowerPoint 프레젠테이션</vt:lpstr>
      <vt:lpstr>기후 변화 협약</vt:lpstr>
      <vt:lpstr>파리기후변화협약</vt:lpstr>
      <vt:lpstr>PowerPoint 프레젠테이션</vt:lpstr>
      <vt:lpstr>PowerPoint 프레젠테이션</vt:lpstr>
      <vt:lpstr>신재생에너지</vt:lpstr>
      <vt:lpstr>신재생에너지</vt:lpstr>
      <vt:lpstr>PowerPoint 프레젠테이션</vt:lpstr>
      <vt:lpstr>재생에너지의 기여도</vt:lpstr>
      <vt:lpstr>재생에너지의 기여도</vt:lpstr>
      <vt:lpstr>PowerPoint 프레젠테이션</vt:lpstr>
      <vt:lpstr>환경적 중요성</vt:lpstr>
      <vt:lpstr>경제적 중요성</vt:lpstr>
      <vt:lpstr>사회적 중요성</vt:lpstr>
      <vt:lpstr>지속 가능성</vt:lpstr>
      <vt:lpstr>PowerPoint 프레젠테이션</vt:lpstr>
      <vt:lpstr>PowerPoint 프레젠테이션</vt:lpstr>
      <vt:lpstr>태양 에너지</vt:lpstr>
      <vt:lpstr>풍력 에너지</vt:lpstr>
      <vt:lpstr>수력 에너지</vt:lpstr>
      <vt:lpstr>지열 에너지</vt:lpstr>
      <vt:lpstr>바이오매스</vt:lpstr>
      <vt:lpstr>해양 에너지</vt:lpstr>
      <vt:lpstr>폐기물 에너지</vt:lpstr>
      <vt:lpstr>PowerPoint 프레젠테이션</vt:lpstr>
      <vt:lpstr>태양 에너지</vt:lpstr>
      <vt:lpstr>풍력 에너지</vt:lpstr>
      <vt:lpstr>수력 에너지</vt:lpstr>
      <vt:lpstr>지열 에너지</vt:lpstr>
      <vt:lpstr>바이오매스</vt:lpstr>
      <vt:lpstr>해양 에너지</vt:lpstr>
      <vt:lpstr>폐기물 에너지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410</cp:revision>
  <dcterms:created xsi:type="dcterms:W3CDTF">2022-06-26T11:10:22Z</dcterms:created>
  <dcterms:modified xsi:type="dcterms:W3CDTF">2024-12-18T03:09:34Z</dcterms:modified>
</cp:coreProperties>
</file>